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</p:sldMasterIdLst>
  <p:notesMasterIdLst>
    <p:notesMasterId r:id="rId113"/>
  </p:notesMasterIdLst>
  <p:handoutMasterIdLst>
    <p:handoutMasterId r:id="rId114"/>
  </p:handoutMasterIdLst>
  <p:sldIdLst>
    <p:sldId id="430" r:id="rId19"/>
    <p:sldId id="410" r:id="rId20"/>
    <p:sldId id="259" r:id="rId21"/>
    <p:sldId id="262" r:id="rId22"/>
    <p:sldId id="260" r:id="rId23"/>
    <p:sldId id="343" r:id="rId24"/>
    <p:sldId id="263" r:id="rId25"/>
    <p:sldId id="261" r:id="rId26"/>
    <p:sldId id="367" r:id="rId27"/>
    <p:sldId id="265" r:id="rId28"/>
    <p:sldId id="267" r:id="rId29"/>
    <p:sldId id="269" r:id="rId30"/>
    <p:sldId id="273" r:id="rId31"/>
    <p:sldId id="276" r:id="rId32"/>
    <p:sldId id="279" r:id="rId33"/>
    <p:sldId id="277" r:id="rId34"/>
    <p:sldId id="278" r:id="rId35"/>
    <p:sldId id="477" r:id="rId36"/>
    <p:sldId id="478" r:id="rId37"/>
    <p:sldId id="375" r:id="rId38"/>
    <p:sldId id="376" r:id="rId39"/>
    <p:sldId id="378" r:id="rId40"/>
    <p:sldId id="377" r:id="rId41"/>
    <p:sldId id="381" r:id="rId42"/>
    <p:sldId id="384" r:id="rId43"/>
    <p:sldId id="459" r:id="rId44"/>
    <p:sldId id="463" r:id="rId45"/>
    <p:sldId id="432" r:id="rId46"/>
    <p:sldId id="461" r:id="rId47"/>
    <p:sldId id="462" r:id="rId48"/>
    <p:sldId id="464" r:id="rId49"/>
    <p:sldId id="465" r:id="rId50"/>
    <p:sldId id="386" r:id="rId51"/>
    <p:sldId id="456" r:id="rId52"/>
    <p:sldId id="387" r:id="rId53"/>
    <p:sldId id="455" r:id="rId54"/>
    <p:sldId id="388" r:id="rId55"/>
    <p:sldId id="457" r:id="rId56"/>
    <p:sldId id="385" r:id="rId57"/>
    <p:sldId id="454" r:id="rId58"/>
    <p:sldId id="389" r:id="rId59"/>
    <p:sldId id="458" r:id="rId60"/>
    <p:sldId id="390" r:id="rId61"/>
    <p:sldId id="469" r:id="rId62"/>
    <p:sldId id="448" r:id="rId63"/>
    <p:sldId id="449" r:id="rId64"/>
    <p:sldId id="450" r:id="rId65"/>
    <p:sldId id="468" r:id="rId66"/>
    <p:sldId id="451" r:id="rId67"/>
    <p:sldId id="452" r:id="rId68"/>
    <p:sldId id="453" r:id="rId69"/>
    <p:sldId id="426" r:id="rId70"/>
    <p:sldId id="366" r:id="rId71"/>
    <p:sldId id="317" r:id="rId72"/>
    <p:sldId id="318" r:id="rId73"/>
    <p:sldId id="346" r:id="rId74"/>
    <p:sldId id="339" r:id="rId75"/>
    <p:sldId id="418" r:id="rId76"/>
    <p:sldId id="368" r:id="rId77"/>
    <p:sldId id="292" r:id="rId78"/>
    <p:sldId id="345" r:id="rId79"/>
    <p:sldId id="344" r:id="rId80"/>
    <p:sldId id="422" r:id="rId81"/>
    <p:sldId id="421" r:id="rId82"/>
    <p:sldId id="349" r:id="rId83"/>
    <p:sldId id="312" r:id="rId84"/>
    <p:sldId id="419" r:id="rId85"/>
    <p:sldId id="372" r:id="rId86"/>
    <p:sldId id="472" r:id="rId87"/>
    <p:sldId id="473" r:id="rId88"/>
    <p:sldId id="423" r:id="rId89"/>
    <p:sldId id="352" r:id="rId90"/>
    <p:sldId id="420" r:id="rId91"/>
    <p:sldId id="355" r:id="rId92"/>
    <p:sldId id="427" r:id="rId93"/>
    <p:sldId id="466" r:id="rId94"/>
    <p:sldId id="300" r:id="rId95"/>
    <p:sldId id="299" r:id="rId96"/>
    <p:sldId id="301" r:id="rId97"/>
    <p:sldId id="369" r:id="rId98"/>
    <p:sldId id="446" r:id="rId99"/>
    <p:sldId id="407" r:id="rId100"/>
    <p:sldId id="408" r:id="rId101"/>
    <p:sldId id="409" r:id="rId102"/>
    <p:sldId id="357" r:id="rId103"/>
    <p:sldId id="480" r:id="rId104"/>
    <p:sldId id="282" r:id="rId105"/>
    <p:sldId id="303" r:id="rId106"/>
    <p:sldId id="289" r:id="rId107"/>
    <p:sldId id="382" r:id="rId108"/>
    <p:sldId id="383" r:id="rId109"/>
    <p:sldId id="417" r:id="rId110"/>
    <p:sldId id="460" r:id="rId111"/>
    <p:sldId id="428" r:id="rId112"/>
  </p:sldIdLst>
  <p:sldSz cx="13004800" cy="9753600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7967"/>
    <a:srgbClr val="B98822"/>
    <a:srgbClr val="A4372F"/>
    <a:srgbClr val="005A9E"/>
    <a:srgbClr val="6A4D14"/>
    <a:srgbClr val="0A642C"/>
    <a:srgbClr val="3333FF"/>
    <a:srgbClr val="A49584"/>
    <a:srgbClr val="6F12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87" autoAdjust="0"/>
    <p:restoredTop sz="94421" autoAdjust="0"/>
  </p:normalViewPr>
  <p:slideViewPr>
    <p:cSldViewPr showGuides="1">
      <p:cViewPr varScale="1">
        <p:scale>
          <a:sx n="58" d="100"/>
          <a:sy n="58" d="100"/>
        </p:scale>
        <p:origin x="-594" y="-8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theme" Target="theme/theme1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102" Type="http://schemas.openxmlformats.org/officeDocument/2006/relationships/slide" Target="slides/slide84.xml"/><Relationship Id="rId110" Type="http://schemas.openxmlformats.org/officeDocument/2006/relationships/slide" Target="slides/slide92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20"/>
      <c:depthPercent val="100"/>
      <c:perspective val="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Annual Missouri AGR</c:v>
                </c:pt>
              </c:strCache>
            </c:strRef>
          </c:tx>
          <c:dLbls>
            <c:dLbl>
              <c:idx val="0"/>
              <c:layout>
                <c:manualLayout>
                  <c:x val="-2.1639059903187631E-2"/>
                  <c:y val="-5.8840146215072844E-2"/>
                </c:manualLayout>
              </c:layout>
              <c:showVal val="1"/>
            </c:dLbl>
            <c:dLbl>
              <c:idx val="1"/>
              <c:layout>
                <c:manualLayout>
                  <c:x val="0.11306975532019443"/>
                  <c:y val="-2.8534469698441131E-2"/>
                </c:manualLayout>
              </c:layout>
              <c:showVal val="1"/>
            </c:dLbl>
            <c:dLbl>
              <c:idx val="2"/>
              <c:layout>
                <c:manualLayout>
                  <c:x val="-4.6574269100789899E-2"/>
                  <c:y val="-6.6868923081704135E-3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/>
                      <a:t>$411.5</a:t>
                    </a:r>
                    <a:endParaRPr lang="en-US" sz="2800" b="1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5.4259359739555054E-3"/>
                  <c:y val="-5.1250325332421784E-2"/>
                </c:manualLayout>
              </c:layout>
              <c:showVal val="1"/>
            </c:dLbl>
            <c:dLbl>
              <c:idx val="4"/>
              <c:layout>
                <c:manualLayout>
                  <c:x val="8.5179333592525067E-2"/>
                  <c:y val="-3.4565025696405613E-2"/>
                </c:manualLayout>
              </c:layout>
              <c:showVal val="1"/>
            </c:dLbl>
            <c:numFmt formatCode="&quot;$&quot;#,##0.0" sourceLinked="0"/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Sheet1!$A$2:$A$6</c:f>
              <c:strCache>
                <c:ptCount val="5"/>
                <c:pt idx="0">
                  <c:v>Ameristar</c:v>
                </c:pt>
                <c:pt idx="1">
                  <c:v>Harrah's</c:v>
                </c:pt>
                <c:pt idx="2">
                  <c:v>Pinnacle</c:v>
                </c:pt>
                <c:pt idx="3">
                  <c:v>All Other</c:v>
                </c:pt>
                <c:pt idx="4">
                  <c:v>Isle of Capri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&quot;$&quot;#,##0.00_);[Red]\(&quot;$&quot;#,##0.00\)">
                  <c:v>527.79999999999995</c:v>
                </c:pt>
                <c:pt idx="1">
                  <c:v>483.8</c:v>
                </c:pt>
                <c:pt idx="2">
                  <c:v>411.5</c:v>
                </c:pt>
                <c:pt idx="3">
                  <c:v>189.3</c:v>
                </c:pt>
                <c:pt idx="4">
                  <c:v>275.60000000000002</c:v>
                </c:pt>
              </c:numCache>
            </c:numRef>
          </c:val>
        </c:ser>
      </c:pie3DChart>
    </c:plotArea>
    <c:legend>
      <c:legendPos val="b"/>
      <c:txPr>
        <a:bodyPr/>
        <a:lstStyle/>
        <a:p>
          <a:pPr>
            <a:defRPr sz="28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fld id="{D411E083-AEDD-405A-B3BF-8D6E75CA6F9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BC843B59-A925-4353-A32D-3E35C8607E65}" type="slidenum">
              <a:rPr lang="en-US"/>
              <a:pPr/>
              <a:t>18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/>
        <p:txBody>
          <a:bodyPr lIns="93169" tIns="46585" rIns="93169" bIns="46585"/>
          <a:lstStyle/>
          <a:p>
            <a:endParaRPr lang="en-US"/>
          </a:p>
        </p:txBody>
      </p:sp>
      <p:sp>
        <p:nvSpPr>
          <p:cNvPr id="124932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 defTabSz="931863"/>
            <a:fld id="{ECB424D4-9E8A-4D75-B700-4E2E818F06E6}" type="slidenum">
              <a:rPr lang="en-US" sz="1200">
                <a:solidFill>
                  <a:schemeClr val="tx1"/>
                </a:solidFill>
                <a:latin typeface="Arial" charset="0"/>
              </a:rPr>
              <a:pPr algn="r" defTabSz="931863"/>
              <a:t>20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/>
        <p:txBody>
          <a:bodyPr lIns="93169" tIns="46585" rIns="93169" bIns="46585"/>
          <a:lstStyle/>
          <a:p>
            <a:endParaRPr lang="en-US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/>
        <p:txBody>
          <a:bodyPr lIns="93169" tIns="46585" rIns="93169" bIns="46585"/>
          <a:lstStyle/>
          <a:p>
            <a:r>
              <a:rPr lang="en-US" b="1">
                <a:ea typeface="新細明體" pitchFamily="18" charset="-120"/>
              </a:rPr>
              <a:t>Read slide first.</a:t>
            </a:r>
          </a:p>
          <a:p>
            <a:r>
              <a:rPr lang="en-US">
                <a:ea typeface="新細明體" pitchFamily="18" charset="-120"/>
              </a:rPr>
              <a:t>I had long been interested in the topic of player reinvestment analysis, dating back to my days at Alliance Gaming Corporation where I was involved in the design of a player reward programs.  I was always interested in the public benefits that reward programs bestowed on their customers, the effects of point multiplier promotions and how they impacted profitability.  What I saw as long as fifteen years ago was that casino marketers were not paying attention to the total cost of all of the cash, coupons, comps, merchandise, prizes &amp; awards, special events and gifts that they were giving to their customers.</a:t>
            </a:r>
          </a:p>
          <a:p>
            <a:r>
              <a:rPr lang="en-US">
                <a:ea typeface="新細明體" pitchFamily="18" charset="-120"/>
              </a:rPr>
              <a:t>Over the years I developed an expertise in player reinvestment analysis, which is why I am here today.  To share with you what I have learned over the years and to offer some tools to better analyze this thing we call “player reinvestment.’</a:t>
            </a:r>
          </a:p>
        </p:txBody>
      </p:sp>
      <p:sp>
        <p:nvSpPr>
          <p:cNvPr id="12902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 defTabSz="931863"/>
            <a:fld id="{C51CAD1E-C107-402A-80BB-20568E545A90}" type="slidenum">
              <a:rPr kumimoji="1" 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algn="r" defTabSz="931863"/>
              <a:t>23</a:t>
            </a:fld>
            <a:endParaRPr kumimoji="1" lang="en-US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338BB6-8E16-43C5-84B6-6B86FCF954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CF5358-7D65-4067-B0AA-84EC0BB350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30175"/>
            <a:ext cx="2925762" cy="858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130175"/>
            <a:ext cx="8624888" cy="8582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42639B-7A3E-47D3-8F4E-BCA4F5522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600" y="457200"/>
            <a:ext cx="10402887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D4B562-33F9-4FC7-9490-0A3FC5990D7A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6113B-7083-41A2-A910-4C96EB60A7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39171-91BE-42F3-87A0-97541E990344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17C1A-1991-43F6-8E08-FE441F6303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863" y="2598738"/>
            <a:ext cx="5124450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24713" y="2598738"/>
            <a:ext cx="5126037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BD88D5-233B-4533-A741-7837B9CAD5F2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D5E55-14DA-44B9-B617-A0C6DB2E04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BD7E7-710E-4941-9EF2-FCED96092B33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ABD40-0E24-40AF-9B81-B4E00B71FC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5E1246-65D8-4E92-8767-4EB5D02FAB19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C85D1-866F-4555-AD15-D30DD22F9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E2B458-ACAF-4B43-B4C0-EF2E48E6BD86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BEDBF-58B0-49FA-BCA9-3C7DB274A6AC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75267B-E758-435F-B941-C4F2EF981776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24087-CEA3-4A8A-B668-113BB54891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4F27A-E56E-4394-80B9-112E73791C88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5CAAC-19AA-4D4D-ABAF-94A6D543FA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59C3F6-A044-474A-90A9-6FB0E0E5D3E9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5570-0524-412C-9876-2DB8540F4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0425" y="428625"/>
            <a:ext cx="2600325" cy="8021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863" y="428625"/>
            <a:ext cx="7650162" cy="8021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480052-4FA4-4611-9D24-2CDC4F73DB86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20C5B-CBBE-43C5-9F09-A6D17BC6C1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BD8F98-04AF-400A-9BFA-2ABA0BD802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EFACFE-00A5-4F94-B371-FF16819EC6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9C2CF-C63B-4B2D-8543-9651DBED18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1CA710-078E-433A-8039-F9DC4327ED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BB63A3-DB79-4550-BA24-BF24E2A8A3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3BAE4F-6432-48A7-9DC8-2187988A48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859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859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99BF46-C8EB-4DB3-9E10-7BAA3F7C2A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0961CB-7A1F-40E6-957E-0D51C25D5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77800"/>
            <a:ext cx="2616200" cy="957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77800"/>
            <a:ext cx="7696200" cy="957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04488" y="88900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  <a:latin typeface="+mn-lt"/>
                <a:sym typeface="Times" pitchFamily="18" charset="0"/>
              </a:defRPr>
            </a:lvl1pPr>
          </a:lstStyle>
          <a:p>
            <a:fld id="{F309D515-2F6F-497C-86B5-653C7DB905C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130175"/>
            <a:ext cx="11703050" cy="2144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Times" pitchFamily="18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/>
  <p:hf sldNum="0"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Times" pitchFamily="18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Times" pitchFamily="18" charset="0"/>
          <a:sym typeface="Times" pitchFamily="18" charset="0"/>
        </a:defRPr>
      </a:lvl9pPr>
    </p:titleStyle>
    <p:bodyStyle>
      <a:lvl1pPr marL="422275" indent="-342900" algn="l" rtl="0" fontAlgn="base">
        <a:spcBef>
          <a:spcPts val="11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•"/>
        <a:defRPr sz="4400">
          <a:solidFill>
            <a:srgbClr val="FFFFFF"/>
          </a:solidFill>
          <a:latin typeface="+mn-lt"/>
          <a:ea typeface="+mn-ea"/>
          <a:cs typeface="+mn-cs"/>
          <a:sym typeface="Times" pitchFamily="18" charset="0"/>
        </a:defRPr>
      </a:lvl1pPr>
      <a:lvl2pPr marL="822325" indent="-285750" algn="l" rtl="0" fontAlgn="base">
        <a:spcBef>
          <a:spcPts val="10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–"/>
        <a:defRPr sz="3800">
          <a:solidFill>
            <a:srgbClr val="FFFFFF"/>
          </a:solidFill>
          <a:latin typeface="+mn-lt"/>
          <a:sym typeface="Times" pitchFamily="18" charset="0"/>
        </a:defRPr>
      </a:lvl2pPr>
      <a:lvl3pPr marL="1222375" indent="-228600" algn="l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•"/>
        <a:defRPr sz="3400">
          <a:solidFill>
            <a:srgbClr val="FFFFFF"/>
          </a:solidFill>
          <a:latin typeface="+mn-lt"/>
          <a:sym typeface="Times" pitchFamily="18" charset="0"/>
        </a:defRPr>
      </a:lvl3pPr>
      <a:lvl4pPr marL="16795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–"/>
        <a:defRPr sz="2800">
          <a:solidFill>
            <a:srgbClr val="FFFFFF"/>
          </a:solidFill>
          <a:latin typeface="+mn-lt"/>
          <a:sym typeface="Times" pitchFamily="18" charset="0"/>
        </a:defRPr>
      </a:lvl4pPr>
      <a:lvl5pPr marL="21367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»"/>
        <a:defRPr sz="2800">
          <a:solidFill>
            <a:srgbClr val="FFFFFF"/>
          </a:solidFill>
          <a:latin typeface="+mn-lt"/>
          <a:sym typeface="Times" pitchFamily="18" charset="0"/>
        </a:defRPr>
      </a:lvl5pPr>
      <a:lvl6pPr marL="25939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»"/>
        <a:defRPr sz="2800">
          <a:solidFill>
            <a:srgbClr val="FFFFFF"/>
          </a:solidFill>
          <a:latin typeface="+mn-lt"/>
          <a:sym typeface="Times" pitchFamily="18" charset="0"/>
        </a:defRPr>
      </a:lvl6pPr>
      <a:lvl7pPr marL="30511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»"/>
        <a:defRPr sz="2800">
          <a:solidFill>
            <a:srgbClr val="FFFFFF"/>
          </a:solidFill>
          <a:latin typeface="+mn-lt"/>
          <a:sym typeface="Times" pitchFamily="18" charset="0"/>
        </a:defRPr>
      </a:lvl7pPr>
      <a:lvl8pPr marL="35083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»"/>
        <a:defRPr sz="2800">
          <a:solidFill>
            <a:srgbClr val="FFFFFF"/>
          </a:solidFill>
          <a:latin typeface="+mn-lt"/>
          <a:sym typeface="Times" pitchFamily="18" charset="0"/>
        </a:defRPr>
      </a:lvl8pPr>
      <a:lvl9pPr marL="3965575" indent="-228600" algn="l" rtl="0" fontAlgn="base"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" pitchFamily="18" charset="0"/>
        <a:buChar char="»"/>
        <a:defRPr sz="2800">
          <a:solidFill>
            <a:srgbClr val="FFFFFF"/>
          </a:solidFill>
          <a:latin typeface="+mn-lt"/>
          <a:sym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05100"/>
            <a:ext cx="39624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09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2pPr>
      <a:lvl3pPr marL="1598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3pPr>
      <a:lvl4pPr marL="2043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4pPr>
      <a:lvl5pPr marL="2487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09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2pPr>
      <a:lvl3pPr marL="1598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3pPr>
      <a:lvl4pPr marL="2043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4pPr>
      <a:lvl5pPr marL="2487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874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9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6764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1209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5654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0226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479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37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394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med"/>
  <p:hf sldNum="0"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874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9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6764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1209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5654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0226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4798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39370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3942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2pPr>
      <a:lvl3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3pPr>
      <a:lvl4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4pPr>
      <a:lvl5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5pPr>
      <a:lvl6pPr marL="2325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2782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3240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3697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2pPr>
      <a:lvl3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3pPr>
      <a:lvl4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4pPr>
      <a:lvl5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5pPr>
      <a:lvl6pPr marL="2325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2782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3240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3697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2pPr>
      <a:lvl3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3pPr>
      <a:lvl4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4pPr>
      <a:lvl5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5pPr>
      <a:lvl6pPr marL="2325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2782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3240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3697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/>
  <p:hf sldNum="0"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928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817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262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706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AutoShape 3"/>
          <p:cNvSpPr>
            <a:spLocks noChangeArrowheads="1"/>
          </p:cNvSpPr>
          <p:nvPr/>
        </p:nvSpPr>
        <p:spPr bwMode="auto">
          <a:xfrm>
            <a:off x="-4622800" y="1356265"/>
            <a:ext cx="5851758" cy="4442873"/>
          </a:xfrm>
          <a:custGeom>
            <a:avLst/>
            <a:gdLst>
              <a:gd name="G0" fmla="+- 18296 0 0"/>
              <a:gd name="G1" fmla="+- -30880 0 0"/>
              <a:gd name="G2" fmla="+- 31512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G27 -32000"/>
              <a:gd name="T13" fmla="*/ T12 w 64000"/>
              <a:gd name="T14" fmla="+- 0 G11 -32000"/>
              <a:gd name="T15" fmla="*/ G11 h 64000"/>
              <a:gd name="T16" fmla="+- 0 G25 -32000"/>
              <a:gd name="T17" fmla="*/ T16 w 64000"/>
              <a:gd name="T18" fmla="+- 0 G14 -32000"/>
              <a:gd name="T19" fmla="*/ G14 h 64000"/>
            </a:gdLst>
            <a:ahLst/>
            <a:cxnLst>
              <a:cxn ang="0">
                <a:pos x="50296" y="5746"/>
              </a:cxn>
              <a:cxn ang="0">
                <a:pos x="64000" y="32000"/>
              </a:cxn>
              <a:cxn ang="0">
                <a:pos x="50296" y="58253"/>
              </a:cxn>
              <a:cxn ang="0">
                <a:pos x="50296" y="58253"/>
              </a:cxn>
              <a:cxn ang="0">
                <a:pos x="50295" y="58253"/>
              </a:cxn>
              <a:cxn ang="0">
                <a:pos x="50296" y="58254"/>
              </a:cxn>
              <a:cxn ang="0">
                <a:pos x="50296" y="5746"/>
              </a:cxn>
              <a:cxn ang="0">
                <a:pos x="50295" y="5746"/>
              </a:cxn>
              <a:cxn ang="0">
                <a:pos x="50296" y="5746"/>
              </a:cxn>
            </a:cxnLst>
            <a:rect l="T13" t="T15" r="T17" b="T19"/>
            <a:pathLst>
              <a:path w="64000" h="64000">
                <a:moveTo>
                  <a:pt x="50296" y="5746"/>
                </a:moveTo>
                <a:cubicBezTo>
                  <a:pt x="58882" y="11730"/>
                  <a:pt x="64000" y="21534"/>
                  <a:pt x="64000" y="32000"/>
                </a:cubicBezTo>
                <a:cubicBezTo>
                  <a:pt x="64000" y="42465"/>
                  <a:pt x="58882" y="52269"/>
                  <a:pt x="50296" y="58253"/>
                </a:cubicBezTo>
                <a:cubicBezTo>
                  <a:pt x="50296" y="58253"/>
                  <a:pt x="50296" y="58253"/>
                  <a:pt x="50295" y="58253"/>
                </a:cubicBezTo>
                <a:lnTo>
                  <a:pt x="50296" y="58254"/>
                </a:lnTo>
                <a:lnTo>
                  <a:pt x="50296" y="5746"/>
                </a:lnTo>
                <a:lnTo>
                  <a:pt x="50295" y="5746"/>
                </a:lnTo>
                <a:cubicBezTo>
                  <a:pt x="50296" y="5746"/>
                  <a:pt x="50296" y="5746"/>
                  <a:pt x="50296" y="57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130046" tIns="65023" rIns="130046" bIns="65023"/>
          <a:lstStyle/>
          <a:p>
            <a:pPr algn="l" defTabSz="1300163"/>
            <a:endParaRPr lang="en-US" sz="3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-3466897" y="381000"/>
            <a:ext cx="4400107" cy="4485767"/>
          </a:xfrm>
          <a:custGeom>
            <a:avLst/>
            <a:gdLst>
              <a:gd name="G0" fmla="+- 18077 0 0"/>
              <a:gd name="G1" fmla="+- -30880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G27 -32000"/>
              <a:gd name="T13" fmla="*/ T12 w 64000"/>
              <a:gd name="T14" fmla="+- 0 G11 -32000"/>
              <a:gd name="T15" fmla="*/ G11 h 64000"/>
              <a:gd name="T16" fmla="+- 0 G25 -32000"/>
              <a:gd name="T17" fmla="*/ T16 w 64000"/>
              <a:gd name="T18" fmla="+- 0 G14 -32000"/>
              <a:gd name="T19" fmla="*/ G14 h 64000"/>
            </a:gdLst>
            <a:ahLst/>
            <a:cxnLst>
              <a:cxn ang="0">
                <a:pos x="50077" y="5595"/>
              </a:cxn>
              <a:cxn ang="0">
                <a:pos x="64000" y="32000"/>
              </a:cxn>
              <a:cxn ang="0">
                <a:pos x="50077" y="58404"/>
              </a:cxn>
              <a:cxn ang="0">
                <a:pos x="50077" y="58404"/>
              </a:cxn>
              <a:cxn ang="0">
                <a:pos x="50076" y="58404"/>
              </a:cxn>
              <a:cxn ang="0">
                <a:pos x="50077" y="58405"/>
              </a:cxn>
              <a:cxn ang="0">
                <a:pos x="50077" y="5595"/>
              </a:cxn>
              <a:cxn ang="0">
                <a:pos x="50076" y="5595"/>
              </a:cxn>
              <a:cxn ang="0">
                <a:pos x="50077" y="5595"/>
              </a:cxn>
            </a:cxnLst>
            <a:rect l="T13" t="T15" r="T17" b="T19"/>
            <a:pathLst>
              <a:path w="64000" h="64000">
                <a:moveTo>
                  <a:pt x="50077" y="5595"/>
                </a:moveTo>
                <a:cubicBezTo>
                  <a:pt x="58790" y="11560"/>
                  <a:pt x="64000" y="21440"/>
                  <a:pt x="64000" y="32000"/>
                </a:cubicBezTo>
                <a:cubicBezTo>
                  <a:pt x="64000" y="42559"/>
                  <a:pt x="58790" y="52439"/>
                  <a:pt x="50077" y="58404"/>
                </a:cubicBezTo>
                <a:cubicBezTo>
                  <a:pt x="50077" y="58404"/>
                  <a:pt x="50077" y="58404"/>
                  <a:pt x="50076" y="58404"/>
                </a:cubicBezTo>
                <a:lnTo>
                  <a:pt x="50077" y="58405"/>
                </a:lnTo>
                <a:lnTo>
                  <a:pt x="50077" y="5595"/>
                </a:lnTo>
                <a:lnTo>
                  <a:pt x="50076" y="5595"/>
                </a:lnTo>
                <a:cubicBezTo>
                  <a:pt x="50077" y="5595"/>
                  <a:pt x="50077" y="5595"/>
                  <a:pt x="50077" y="5595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lIns="130046" tIns="65023" rIns="130046" bIns="65023"/>
          <a:lstStyle/>
          <a:p>
            <a:pPr algn="l" defTabSz="1300163"/>
            <a:endParaRPr lang="en-US" sz="2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47863" y="428625"/>
            <a:ext cx="1040288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47863" y="3505200"/>
            <a:ext cx="10402887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0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6825"/>
            <a:ext cx="303371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b" anchorCtr="0" compatLnSpc="1">
            <a:prstTxWarp prst="textNoShape">
              <a:avLst/>
            </a:prstTxWarp>
          </a:bodyPr>
          <a:lstStyle>
            <a:lvl1pPr algn="l" defTabSz="1300163">
              <a:defRPr sz="1700">
                <a:solidFill>
                  <a:schemeClr val="tx1"/>
                </a:solidFill>
                <a:latin typeface="+mn-lt"/>
              </a:defRPr>
            </a:lvl1pPr>
          </a:lstStyle>
          <a:p>
            <a:fld id="{71F1F87E-BD6D-4A6B-AE93-3FCFCBDE4EB0}" type="datetime1">
              <a:rPr lang="en-US" smtClean="0"/>
              <a:pPr/>
              <a:t>10/20/2010</a:t>
            </a:fld>
            <a:endParaRPr lang="en-US"/>
          </a:p>
        </p:txBody>
      </p:sp>
      <p:sp>
        <p:nvSpPr>
          <p:cNvPr id="1740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b" anchorCtr="0" compatLnSpc="1">
            <a:prstTxWarp prst="textNoShape">
              <a:avLst/>
            </a:prstTxWarp>
          </a:bodyPr>
          <a:lstStyle>
            <a:lvl1pPr defTabSz="1300163">
              <a:defRPr sz="17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740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30337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b" anchorCtr="0" compatLnSpc="1">
            <a:prstTxWarp prst="textNoShape">
              <a:avLst/>
            </a:prstTxWarp>
          </a:bodyPr>
          <a:lstStyle>
            <a:lvl1pPr algn="r" defTabSz="1300163">
              <a:defRPr sz="1700">
                <a:solidFill>
                  <a:schemeClr val="tx1"/>
                </a:solidFill>
                <a:latin typeface="+mn-lt"/>
              </a:defRPr>
            </a:lvl1pPr>
          </a:lstStyle>
          <a:p>
            <a:fld id="{A7FFF9B9-D8CF-4C7B-A86D-BFD987512C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2pPr>
      <a:lvl3pPr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3pPr>
      <a:lvl4pPr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4pPr>
      <a:lvl5pPr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5pPr>
      <a:lvl6pPr marL="457200"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6pPr>
      <a:lvl7pPr marL="914400"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7pPr>
      <a:lvl8pPr marL="1371600"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8pPr>
      <a:lvl9pPr marL="1828800" algn="l" defTabSz="1300163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Arial" charset="0"/>
        </a:defRPr>
      </a:lvl9pPr>
    </p:titleStyle>
    <p:bodyStyle>
      <a:lvl1pPr marL="487363" indent="-487363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41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l" defTabSz="1300163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3600">
          <a:solidFill>
            <a:schemeClr val="tx1"/>
          </a:solidFill>
          <a:latin typeface="+mn-lt"/>
        </a:defRPr>
      </a:lvl2pPr>
      <a:lvl3pPr marL="1625600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3100">
          <a:solidFill>
            <a:schemeClr val="tx1"/>
          </a:solidFill>
          <a:latin typeface="+mn-lt"/>
        </a:defRPr>
      </a:lvl3pPr>
      <a:lvl4pPr marL="2276475" indent="-325438" algn="l" defTabSz="1300163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700">
          <a:solidFill>
            <a:schemeClr val="tx1"/>
          </a:solidFill>
          <a:latin typeface="+mn-lt"/>
        </a:defRPr>
      </a:lvl4pPr>
      <a:lvl5pPr marL="2925763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med"/>
  <p:hf sldNum="0"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928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817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262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706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2pPr>
      <a:lvl3pPr marL="863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3pPr>
      <a:lvl4pPr marL="1320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4pPr>
      <a:lvl5pPr marL="17780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5pPr>
      <a:lvl6pPr marL="2235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6pPr>
      <a:lvl7pPr marL="2692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7pPr>
      <a:lvl8pPr marL="3149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8pPr>
      <a:lvl9pPr marL="3606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2pPr>
      <a:lvl3pPr marL="863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3pPr>
      <a:lvl4pPr marL="1320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4pPr>
      <a:lvl5pPr marL="17780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5pPr>
      <a:lvl6pPr marL="2235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6pPr>
      <a:lvl7pPr marL="2692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7pPr>
      <a:lvl8pPr marL="3149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8pPr>
      <a:lvl9pPr marL="3606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928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2pPr>
      <a:lvl3pPr marL="1817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3pPr>
      <a:lvl4pPr marL="22621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4pPr>
      <a:lvl5pPr marL="27066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2pPr>
      <a:lvl3pPr marL="863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3pPr>
      <a:lvl4pPr marL="1320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4pPr>
      <a:lvl5pPr marL="17780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5pPr>
      <a:lvl6pPr marL="2235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6pPr>
      <a:lvl7pPr marL="2692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7pPr>
      <a:lvl8pPr marL="3149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8pPr>
      <a:lvl9pPr marL="3606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09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2pPr>
      <a:lvl3pPr marL="1598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3pPr>
      <a:lvl4pPr marL="2043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4pPr>
      <a:lvl5pPr marL="2487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77800"/>
            <a:ext cx="10464800" cy="259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698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med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09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2pPr>
      <a:lvl3pPr marL="1598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3pPr>
      <a:lvl4pPr marL="20431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4pPr>
      <a:lvl5pPr marL="2487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9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9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Hearing%20Revised%20with%20video\Dick's%20Animation.wmv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0048 Cam04_1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199"/>
            <a:ext cx="13004800" cy="7315201"/>
          </a:xfrm>
          <a:prstGeom prst="rect">
            <a:avLst/>
          </a:prstGeom>
        </p:spPr>
      </p:pic>
      <p:sp>
        <p:nvSpPr>
          <p:cNvPr id="220165" name="Text Box 5"/>
          <p:cNvSpPr txBox="1">
            <a:spLocks/>
          </p:cNvSpPr>
          <p:nvPr/>
        </p:nvSpPr>
        <p:spPr bwMode="auto">
          <a:xfrm>
            <a:off x="711200" y="1447800"/>
            <a:ext cx="4572000" cy="2739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Presentation to the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Missouri Gaming </a:t>
            </a:r>
          </a:p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Commission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rgbClr val="A4372F"/>
              </a:solidFill>
            </a:endParaRPr>
          </a:p>
          <a:p>
            <a:pPr algn="l"/>
            <a:r>
              <a:rPr lang="en-US" sz="2800" b="1" dirty="0">
                <a:solidFill>
                  <a:schemeClr val="bg1"/>
                </a:solidFill>
              </a:rPr>
              <a:t>October 20,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0" y="4473575"/>
            <a:ext cx="404018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10</a:t>
            </a:r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9700" name="Rectangle 4"/>
          <p:cNvSpPr>
            <a:spLocks/>
          </p:cNvSpPr>
          <p:nvPr/>
        </p:nvSpPr>
        <p:spPr bwMode="auto">
          <a:xfrm>
            <a:off x="2844800" y="1422400"/>
            <a:ext cx="71628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Our Missouri Experience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2159000" y="3086100"/>
            <a:ext cx="52578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70000"/>
              </a:lnSpc>
            </a:pPr>
            <a:r>
              <a:rPr lang="en-US" sz="30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Boonville         </a:t>
            </a:r>
          </a:p>
        </p:txBody>
      </p:sp>
      <p:pic>
        <p:nvPicPr>
          <p:cNvPr id="29702" name="Picture 6"/>
          <p:cNvPicPr>
            <a:picLocks noChangeArrowheads="1"/>
          </p:cNvPicPr>
          <p:nvPr/>
        </p:nvPicPr>
        <p:blipFill>
          <a:blip r:embed="rId5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6000" y="2209800"/>
            <a:ext cx="4044950" cy="26971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9704" name="Picture 8"/>
          <p:cNvPicPr>
            <a:picLocks noChangeArrowheads="1"/>
          </p:cNvPicPr>
          <p:nvPr/>
        </p:nvPicPr>
        <p:blipFill>
          <a:blip r:embed="rId7" cstate="print"/>
          <a:srcRect l="9721" t="22293" r="36540" b="23544"/>
          <a:stretch>
            <a:fillRect/>
          </a:stretch>
        </p:blipFill>
        <p:spPr bwMode="auto">
          <a:xfrm>
            <a:off x="8636000" y="7035800"/>
            <a:ext cx="40386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/>
          </p:cNvSpPr>
          <p:nvPr/>
        </p:nvSpPr>
        <p:spPr bwMode="auto">
          <a:xfrm>
            <a:off x="2235200" y="5461000"/>
            <a:ext cx="51816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70000"/>
              </a:lnSpc>
            </a:pPr>
            <a:r>
              <a:rPr lang="en-US" sz="30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Kansas</a:t>
            </a:r>
            <a:r>
              <a:rPr lang="en-US" sz="3000" b="1" dirty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30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City</a:t>
            </a:r>
          </a:p>
        </p:txBody>
      </p:sp>
      <p:sp>
        <p:nvSpPr>
          <p:cNvPr id="29706" name="Rectangle 10"/>
          <p:cNvSpPr>
            <a:spLocks/>
          </p:cNvSpPr>
          <p:nvPr/>
        </p:nvSpPr>
        <p:spPr bwMode="auto">
          <a:xfrm>
            <a:off x="2235200" y="8128000"/>
            <a:ext cx="51816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70000"/>
              </a:lnSpc>
            </a:pPr>
            <a:r>
              <a:rPr lang="en-US" sz="30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Caruthersville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12</a:t>
            </a: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1747" name="Rectangle 3"/>
          <p:cNvSpPr>
            <a:spLocks/>
          </p:cNvSpPr>
          <p:nvPr/>
        </p:nvSpPr>
        <p:spPr bwMode="auto">
          <a:xfrm>
            <a:off x="2768600" y="3429000"/>
            <a:ext cx="95758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Total Missouri Jobs: </a:t>
            </a:r>
            <a:r>
              <a:rPr lang="en-US" b="1" dirty="0">
                <a:solidFill>
                  <a:srgbClr val="808080"/>
                </a:solidFill>
                <a:latin typeface="Arial" charset="0"/>
                <a:cs typeface="Arial" charset="0"/>
                <a:sym typeface="Arial" charset="0"/>
              </a:rPr>
              <a:t>1,400</a:t>
            </a:r>
          </a:p>
          <a:p>
            <a:pPr algn="l"/>
            <a:r>
              <a:rPr lang="en-US" sz="2400" b="1" dirty="0">
                <a:solidFill>
                  <a:srgbClr val="808080"/>
                </a:solidFill>
                <a:latin typeface="Arial" charset="0"/>
                <a:cs typeface="Arial" charset="0"/>
                <a:sym typeface="Arial" charset="0"/>
              </a:rPr>
              <a:t> (including Corporate)</a:t>
            </a:r>
          </a:p>
        </p:txBody>
      </p:sp>
      <p:sp>
        <p:nvSpPr>
          <p:cNvPr id="31748" name="Rectangle 4"/>
          <p:cNvSpPr>
            <a:spLocks/>
          </p:cNvSpPr>
          <p:nvPr/>
        </p:nvSpPr>
        <p:spPr bwMode="auto">
          <a:xfrm>
            <a:off x="2768600" y="4876800"/>
            <a:ext cx="90805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70000"/>
              </a:lnSpc>
            </a:pPr>
            <a:r>
              <a:rPr lang="en-US" b="1" dirty="0">
                <a:solidFill>
                  <a:srgbClr val="B98822"/>
                </a:solidFill>
              </a:rPr>
              <a:t>Total Missouri Payroll: </a:t>
            </a:r>
            <a:r>
              <a:rPr lang="en-US" b="1" dirty="0">
                <a:solidFill>
                  <a:srgbClr val="808080"/>
                </a:solidFill>
              </a:rPr>
              <a:t>$</a:t>
            </a:r>
            <a:r>
              <a:rPr lang="en-US" b="1" dirty="0" smtClean="0">
                <a:solidFill>
                  <a:srgbClr val="808080"/>
                </a:solidFill>
              </a:rPr>
              <a:t>66.0M</a:t>
            </a:r>
          </a:p>
          <a:p>
            <a:pPr algn="l">
              <a:lnSpc>
                <a:spcPct val="170000"/>
              </a:lnSpc>
            </a:pPr>
            <a:endParaRPr lang="en-US" b="1" dirty="0">
              <a:solidFill>
                <a:srgbClr val="808080"/>
              </a:solidFill>
            </a:endParaRPr>
          </a:p>
        </p:txBody>
      </p:sp>
      <p:pic>
        <p:nvPicPr>
          <p:cNvPr id="31749" name="Picture 5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68600" y="6400800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Isle fiscal year 2010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14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2844800" y="3848100"/>
            <a:ext cx="96647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Total Gaming Taxes Paid in Missouri</a:t>
            </a: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2844800" y="4629150"/>
            <a:ext cx="75819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70000"/>
              </a:lnSpc>
            </a:pPr>
            <a:r>
              <a:rPr lang="en-US" sz="55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$53,000,000 </a:t>
            </a:r>
            <a:r>
              <a:rPr lang="en-US" sz="2400" dirty="0" smtClean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Isle fiscal </a:t>
            </a:r>
            <a:r>
              <a:rPr lang="en-US" sz="2400" dirty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year 2010</a:t>
            </a:r>
          </a:p>
        </p:txBody>
      </p:sp>
      <p:pic>
        <p:nvPicPr>
          <p:cNvPr id="33797" name="Picture 5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18</a:t>
            </a:r>
          </a:p>
        </p:txBody>
      </p:sp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-203200" y="-52388"/>
            <a:ext cx="13233400" cy="13188951"/>
            <a:chOff x="0" y="0"/>
            <a:chExt cx="8336" cy="8308"/>
          </a:xfrm>
        </p:grpSpPr>
        <p:pic>
          <p:nvPicPr>
            <p:cNvPr id="37891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"/>
              <a:ext cx="8336" cy="8276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pic>
          <p:nvPicPr>
            <p:cNvPr id="37892" name="Picture 4"/>
            <p:cNvPicPr>
              <a:picLocks noChangeArrowheads="1"/>
            </p:cNvPicPr>
            <p:nvPr/>
          </p:nvPicPr>
          <p:blipFill>
            <a:blip r:embed="rId3" cstate="print"/>
            <a:srcRect t="75400"/>
            <a:stretch>
              <a:fillRect/>
            </a:stretch>
          </p:blipFill>
          <p:spPr bwMode="auto">
            <a:xfrm>
              <a:off x="134" y="0"/>
              <a:ext cx="3980" cy="97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</p:grpSp>
      <p:sp>
        <p:nvSpPr>
          <p:cNvPr id="37893" name="Rectangle 5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18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3683000" y="2667000"/>
            <a:ext cx="4751388" cy="626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American Red Cross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United Way | Pacesetter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Central Missouri Community Action</a:t>
            </a:r>
          </a:p>
          <a:p>
            <a:pPr algn="l">
              <a:lnSpc>
                <a:spcPct val="1400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Friends </a:t>
            </a: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of The River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Ronald McDonald House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Hope House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Habitat for Humanity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Harvest House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Central Missouri Food Bank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Toys for Tots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United Negro College Fund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Special Olympics</a:t>
            </a:r>
          </a:p>
          <a:p>
            <a:pPr algn="l">
              <a:lnSpc>
                <a:spcPct val="14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Missouri Colleges Fund</a:t>
            </a: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-307975" y="3530600"/>
            <a:ext cx="36703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3400" b="1" dirty="0">
                <a:solidFill>
                  <a:srgbClr val="FFEE17"/>
                </a:solidFill>
                <a:latin typeface="Arial" charset="0"/>
                <a:cs typeface="Arial" charset="0"/>
                <a:sym typeface="Arial" charset="0"/>
              </a:rPr>
              <a:t>We Support</a:t>
            </a:r>
          </a:p>
          <a:p>
            <a:pPr algn="r"/>
            <a:r>
              <a:rPr lang="en-US" sz="3400" b="1" dirty="0">
                <a:solidFill>
                  <a:srgbClr val="FFEE17"/>
                </a:solidFill>
                <a:latin typeface="Arial" charset="0"/>
                <a:cs typeface="Arial" charset="0"/>
                <a:sym typeface="Arial" charset="0"/>
              </a:rPr>
              <a:t>Over 150</a:t>
            </a:r>
          </a:p>
          <a:p>
            <a:pPr algn="r"/>
            <a:r>
              <a:rPr lang="en-US" sz="3400" b="1" dirty="0">
                <a:solidFill>
                  <a:srgbClr val="FFEE17"/>
                </a:solidFill>
                <a:latin typeface="Arial" charset="0"/>
                <a:cs typeface="Arial" charset="0"/>
                <a:sym typeface="Arial" charset="0"/>
              </a:rPr>
              <a:t>Organizations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21</a:t>
            </a:r>
          </a:p>
        </p:txBody>
      </p:sp>
      <p:pic>
        <p:nvPicPr>
          <p:cNvPr id="40962" name="Picture 2"/>
          <p:cNvPicPr>
            <a:picLocks noChangeArrowheads="1"/>
          </p:cNvPicPr>
          <p:nvPr/>
        </p:nvPicPr>
        <p:blipFill>
          <a:blip r:embed="rId3" cstate="print"/>
          <a:srcRect t="15738" b="20367"/>
          <a:stretch>
            <a:fillRect/>
          </a:stretch>
        </p:blipFill>
        <p:spPr bwMode="auto">
          <a:xfrm>
            <a:off x="3073400" y="1371600"/>
            <a:ext cx="8626475" cy="55118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24</a:t>
            </a:r>
          </a:p>
        </p:txBody>
      </p:sp>
      <p:pic>
        <p:nvPicPr>
          <p:cNvPr id="5" name="Picture 4" descr="Day of Ca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9045"/>
            <a:ext cx="13004800" cy="62355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22</a:t>
            </a:r>
          </a:p>
        </p:txBody>
      </p:sp>
      <p:pic>
        <p:nvPicPr>
          <p:cNvPr id="5" name="Picture 4" descr="Habitat group house7.31.10 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67"/>
            <a:ext cx="13004800" cy="97581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23</a:t>
            </a:r>
          </a:p>
        </p:txBody>
      </p:sp>
      <p:pic>
        <p:nvPicPr>
          <p:cNvPr id="5" name="Picture 4" descr="DSC_0198.JPG"/>
          <p:cNvPicPr>
            <a:picLocks noChangeAspect="1"/>
          </p:cNvPicPr>
          <p:nvPr/>
        </p:nvPicPr>
        <p:blipFill>
          <a:blip r:embed="rId3" cstate="print"/>
          <a:srcRect l="10189" t="19009" r="12046"/>
          <a:stretch>
            <a:fillRect/>
          </a:stretch>
        </p:blipFill>
        <p:spPr>
          <a:xfrm>
            <a:off x="0" y="373996"/>
            <a:ext cx="13004800" cy="90056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692400" y="838200"/>
            <a:ext cx="9184640" cy="160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sz="4800" b="1" dirty="0">
                <a:solidFill>
                  <a:srgbClr val="B98822"/>
                </a:solidFill>
                <a:latin typeface="+mj-lt"/>
              </a:rPr>
              <a:t>Utilization of MBE/WBE</a:t>
            </a:r>
          </a:p>
          <a:p>
            <a:pPr algn="l"/>
            <a:r>
              <a:rPr lang="en-US" sz="4800" b="1" dirty="0">
                <a:solidFill>
                  <a:srgbClr val="B98822"/>
                </a:solidFill>
                <a:latin typeface="+mj-lt"/>
              </a:rPr>
              <a:t>Contractors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5" name="Rectangle 6"/>
          <p:cNvSpPr>
            <a:spLocks/>
          </p:cNvSpPr>
          <p:nvPr/>
        </p:nvSpPr>
        <p:spPr bwMode="auto">
          <a:xfrm>
            <a:off x="2768600" y="2667000"/>
            <a:ext cx="9296400" cy="526297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8A7967"/>
                </a:solidFill>
                <a:latin typeface="+mj-lt"/>
              </a:rPr>
              <a:t>Isle is committed to utilizing minority and women-owned vendors</a:t>
            </a:r>
          </a:p>
          <a:p>
            <a:pPr algn="l"/>
            <a:endParaRPr lang="en-US" sz="2800" b="1" dirty="0" smtClean="0">
              <a:solidFill>
                <a:srgbClr val="8A7967"/>
              </a:solidFill>
              <a:latin typeface="+mj-lt"/>
            </a:endParaRPr>
          </a:p>
          <a:p>
            <a:pPr algn="l"/>
            <a:r>
              <a:rPr lang="en-US" sz="2800" b="1" dirty="0" smtClean="0">
                <a:solidFill>
                  <a:srgbClr val="8A7967"/>
                </a:solidFill>
                <a:latin typeface="+mj-lt"/>
              </a:rPr>
              <a:t>Existing Missouri Isle properties: </a:t>
            </a:r>
          </a:p>
          <a:p>
            <a:pPr algn="l"/>
            <a:r>
              <a:rPr lang="en-US" sz="2800" b="1" dirty="0" smtClean="0">
                <a:solidFill>
                  <a:srgbClr val="8A7967"/>
                </a:solidFill>
                <a:latin typeface="+mj-lt"/>
              </a:rPr>
              <a:t> </a:t>
            </a:r>
          </a:p>
          <a:p>
            <a:pPr marL="865188" indent="-407988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8A7967"/>
                </a:solidFill>
                <a:latin typeface="+mj-lt"/>
              </a:rPr>
              <a:t>have recruited and encouraged the utilization of minority and women-owned businesses in their communities </a:t>
            </a:r>
          </a:p>
          <a:p>
            <a:pPr marL="865188" indent="-407988" algn="l">
              <a:buFont typeface="Arial" pitchFamily="34" charset="0"/>
              <a:buChar char="•"/>
            </a:pPr>
            <a:endParaRPr lang="en-US" sz="2800" b="1" dirty="0" smtClean="0">
              <a:solidFill>
                <a:srgbClr val="8A7967"/>
              </a:solidFill>
              <a:latin typeface="+mj-lt"/>
            </a:endParaRPr>
          </a:p>
          <a:p>
            <a:pPr marL="865188" indent="-407988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8A7967"/>
                </a:solidFill>
                <a:latin typeface="+mj-lt"/>
              </a:rPr>
              <a:t>continued to work with the Missouri Gaming Commission and John Nathan to increase utilization of MBE/WBE vendors</a:t>
            </a:r>
            <a:endParaRPr lang="en-US" sz="2800" b="1" dirty="0">
              <a:solidFill>
                <a:srgbClr val="8A7967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772650" cy="1625600"/>
          </a:xfr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800" b="1" dirty="0" smtClean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Focus on Responsible Gaming</a:t>
            </a:r>
            <a:endParaRPr lang="en-US" sz="4800" b="1" dirty="0">
              <a:solidFill>
                <a:srgbClr val="B98822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7600" y="1600200"/>
            <a:ext cx="10255250" cy="7391400"/>
          </a:xfr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457200" indent="0">
              <a:spcBef>
                <a:spcPts val="600"/>
              </a:spcBef>
              <a:buClr>
                <a:srgbClr val="B98822"/>
              </a:buClr>
              <a:buSzPct val="75000"/>
              <a:buNone/>
            </a:pP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Isle of Capri Casino is dedicated to identifying and assisting problem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gamers and preventing underage gaming:</a:t>
            </a:r>
          </a:p>
          <a:p>
            <a:pPr indent="-301625">
              <a:spcBef>
                <a:spcPts val="600"/>
              </a:spcBef>
              <a:buClr>
                <a:srgbClr val="B98822"/>
              </a:buClr>
              <a:buSzPct val="75000"/>
              <a:buFont typeface="Arial" pitchFamily="34" charset="0"/>
              <a:buChar char="•"/>
            </a:pPr>
            <a:endParaRPr lang="en-US" sz="2800" b="1" dirty="0">
              <a:solidFill>
                <a:srgbClr val="B98822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  <a:p>
            <a:pPr lvl="1" indent="-301625">
              <a:spcBef>
                <a:spcPts val="600"/>
              </a:spcBef>
              <a:buClr>
                <a:srgbClr val="A4372F"/>
              </a:buClr>
              <a:buSzPct val="75000"/>
              <a:buFont typeface="Arial" pitchFamily="34" charset="0"/>
              <a:buChar char="•"/>
            </a:pP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Active member of </a:t>
            </a:r>
            <a:r>
              <a:rPr lang="en-US" sz="3200" b="1" u="sng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Missouri Alliance to Curb Problem Gambling 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through the Missouri Gaming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Association</a:t>
            </a:r>
          </a:p>
          <a:p>
            <a:pPr lvl="1" indent="-301625">
              <a:spcBef>
                <a:spcPts val="600"/>
              </a:spcBef>
              <a:buClr>
                <a:srgbClr val="A4372F"/>
              </a:buClr>
              <a:buSzPct val="75000"/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8A7967"/>
                </a:solidFill>
                <a:latin typeface="Arial" charset="0"/>
                <a:ea typeface="ヒラギノ角ゴ ProN W6" charset="0"/>
                <a:cs typeface="Arial" charset="0"/>
                <a:sym typeface="Arial" charset="0"/>
              </a:rPr>
              <a:t>Adhere to the Code of Conduct of the </a:t>
            </a:r>
            <a:r>
              <a:rPr lang="en-US" sz="3200" b="1" u="sng" dirty="0" smtClean="0">
                <a:solidFill>
                  <a:srgbClr val="8A7967"/>
                </a:solidFill>
                <a:latin typeface="Arial" charset="0"/>
                <a:ea typeface="ヒラギノ角ゴ ProN W6" charset="0"/>
                <a:cs typeface="Arial" charset="0"/>
                <a:sym typeface="Arial" charset="0"/>
              </a:rPr>
              <a:t>American Gaming Association</a:t>
            </a:r>
            <a:endParaRPr lang="en-US" sz="3200" b="1" u="sng" dirty="0">
              <a:solidFill>
                <a:srgbClr val="8A7967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  <a:p>
            <a:pPr lvl="1" indent="-301625">
              <a:spcBef>
                <a:spcPts val="600"/>
              </a:spcBef>
              <a:buClr>
                <a:srgbClr val="A4372F"/>
              </a:buClr>
              <a:buSzPct val="75000"/>
              <a:buFont typeface="Arial" pitchFamily="34" charset="0"/>
              <a:buChar char="•"/>
            </a:pP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Conduct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annual training for compulsive and underage gaming  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for all team members</a:t>
            </a:r>
            <a:endParaRPr lang="en-US" sz="3200" b="1" dirty="0">
              <a:solidFill>
                <a:srgbClr val="8A7967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  <a:p>
            <a:pPr lvl="1" indent="-301625">
              <a:spcBef>
                <a:spcPts val="600"/>
              </a:spcBef>
              <a:buClr>
                <a:srgbClr val="A4372F"/>
              </a:buClr>
              <a:buSzPct val="75000"/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Promotion 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of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Missouri 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DAP program and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self-exclusion program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, both of which will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exclude impacted patrons </a:t>
            </a:r>
            <a:r>
              <a:rPr lang="en-US" sz="32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from all Isle of Capri </a:t>
            </a:r>
            <a:r>
              <a:rPr lang="en-US" sz="32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properties</a:t>
            </a:r>
            <a:endParaRPr lang="en-US" sz="3200" b="1" dirty="0">
              <a:solidFill>
                <a:srgbClr val="8A7967"/>
              </a:solidFill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94563" name="Rectangle 3"/>
          <p:cNvSpPr>
            <a:spLocks/>
          </p:cNvSpPr>
          <p:nvPr/>
        </p:nvSpPr>
        <p:spPr bwMode="auto">
          <a:xfrm>
            <a:off x="2768600" y="3810000"/>
            <a:ext cx="9372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James </a:t>
            </a:r>
            <a:r>
              <a:rPr lang="en-US" sz="5400" b="1" dirty="0" smtClean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B. </a:t>
            </a: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Perry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CEO and Chairman of the Board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94564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30300" y="4419600"/>
            <a:ext cx="10744200" cy="1600200"/>
          </a:xfrm>
        </p:spPr>
        <p:txBody>
          <a:bodyPr lIns="65023" rIns="65023"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6600" dirty="0">
                <a:solidFill>
                  <a:schemeClr val="tx2"/>
                </a:solidFill>
              </a:rPr>
              <a:t>Gaming Market Advisors</a:t>
            </a:r>
          </a:p>
        </p:txBody>
      </p:sp>
      <p:sp>
        <p:nvSpPr>
          <p:cNvPr id="123908" name="Text Box 4"/>
          <p:cNvSpPr txBox="1">
            <a:spLocks/>
          </p:cNvSpPr>
          <p:nvPr/>
        </p:nvSpPr>
        <p:spPr bwMode="auto">
          <a:xfrm>
            <a:off x="4230688" y="6019800"/>
            <a:ext cx="4257675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/>
              <a:t>Steve Gallaway</a:t>
            </a:r>
          </a:p>
        </p:txBody>
      </p:sp>
      <p:pic>
        <p:nvPicPr>
          <p:cNvPr id="123909" name="Picture 5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4600" y="914400"/>
            <a:ext cx="2743200" cy="2895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>
          <a:xfrm>
            <a:off x="1016000" y="390525"/>
            <a:ext cx="10688638" cy="1625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About GMA</a:t>
            </a:r>
          </a:p>
        </p:txBody>
      </p:sp>
      <p:sp>
        <p:nvSpPr>
          <p:cNvPr id="125955" name="Rectangle 3"/>
          <p:cNvSpPr>
            <a:spLocks noGrp="1"/>
          </p:cNvSpPr>
          <p:nvPr>
            <p:ph type="body" idx="4294967295"/>
          </p:nvPr>
        </p:nvSpPr>
        <p:spPr>
          <a:xfrm>
            <a:off x="1300956" y="2362200"/>
            <a:ext cx="10402887" cy="5851525"/>
          </a:xfrm>
        </p:spPr>
        <p:txBody>
          <a:bodyPr/>
          <a:lstStyle/>
          <a:p>
            <a:pPr marL="365125" indent="-255588">
              <a:lnSpc>
                <a:spcPct val="90000"/>
              </a:lnSpc>
            </a:pPr>
            <a:endParaRPr lang="en-US" dirty="0"/>
          </a:p>
          <a:p>
            <a:pPr marL="915988" indent="-741363">
              <a:spcBef>
                <a:spcPts val="1200"/>
              </a:spcBef>
            </a:pPr>
            <a:r>
              <a:rPr lang="en-US" sz="3600" dirty="0"/>
              <a:t>Offices in Las Vegas and Denver</a:t>
            </a:r>
          </a:p>
          <a:p>
            <a:pPr marL="915988" indent="-741363">
              <a:spcBef>
                <a:spcPts val="1200"/>
              </a:spcBef>
            </a:pPr>
            <a:r>
              <a:rPr lang="en-US" sz="3600" dirty="0" smtClean="0"/>
              <a:t>Domestic</a:t>
            </a:r>
            <a:r>
              <a:rPr lang="en-US" sz="3600" dirty="0"/>
              <a:t>, International and Native American Markets in US and Canada</a:t>
            </a:r>
          </a:p>
          <a:p>
            <a:pPr marL="915988" indent="-741363">
              <a:spcBef>
                <a:spcPts val="1200"/>
              </a:spcBef>
            </a:pPr>
            <a:r>
              <a:rPr lang="en-US" sz="3600" dirty="0" smtClean="0"/>
              <a:t>Have </a:t>
            </a:r>
            <a:r>
              <a:rPr lang="en-US" sz="3600" dirty="0"/>
              <a:t>performed work in 16 countries for 6 public companies and </a:t>
            </a:r>
            <a:r>
              <a:rPr lang="en-US" sz="3600" dirty="0" smtClean="0"/>
              <a:t>numerous private gaming companies, financial institutions and </a:t>
            </a:r>
            <a:r>
              <a:rPr lang="en-US" sz="3600" dirty="0"/>
              <a:t>N</a:t>
            </a:r>
            <a:r>
              <a:rPr lang="en-US" sz="3600" dirty="0" smtClean="0"/>
              <a:t>ative </a:t>
            </a:r>
            <a:r>
              <a:rPr lang="en-US" sz="3600" dirty="0"/>
              <a:t>American tribes</a:t>
            </a:r>
          </a:p>
          <a:p>
            <a:pPr marL="365125" indent="-255588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25956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5800" y="228600"/>
            <a:ext cx="1731963" cy="1828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>
          <a:xfrm>
            <a:off x="1298575" y="371475"/>
            <a:ext cx="11706225" cy="1625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Recent Clients</a:t>
            </a:r>
          </a:p>
        </p:txBody>
      </p:sp>
      <p:pic>
        <p:nvPicPr>
          <p:cNvPr id="130051" name="Picture 3" descr="BoydGa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475" y="4748213"/>
            <a:ext cx="256063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4" descr="A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0275" y="3529013"/>
            <a:ext cx="14906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 descr="CB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863" y="325438"/>
            <a:ext cx="2187575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 descr="Echel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0250" y="549275"/>
            <a:ext cx="279717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7" descr="Coushatta_Casi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438" y="3902075"/>
            <a:ext cx="25685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8" descr="logo_enj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6738" y="2097088"/>
            <a:ext cx="19240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7" name="Picture 9" descr="FullHouse Resor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388" y="5527675"/>
            <a:ext cx="235108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8" name="Picture 10" descr="globalysi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9700" y="3492500"/>
            <a:ext cx="29305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9" name="Picture 11" descr="jacobsentertainmen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37338" y="4603750"/>
            <a:ext cx="50212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12" descr="IG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338" y="1843088"/>
            <a:ext cx="205898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1" name="Picture 13" descr="Lloyd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4813" y="6764338"/>
            <a:ext cx="22336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2" name="Picture 14" descr="Macquari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80675" y="2117725"/>
            <a:ext cx="19367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3" name="Picture 15" descr="Mohegan Sun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5438" y="7043738"/>
            <a:ext cx="419893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4" name="Picture 2" descr="http://www.mgmresorts.com/images/shared/log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4675" y="6764338"/>
            <a:ext cx="5053013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5" name="Picture 17" descr="ParagonGami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60850" y="8223250"/>
            <a:ext cx="40687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6" name="Picture 18" descr="westbrook partner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84963" y="5994400"/>
            <a:ext cx="4946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7" name="Picture 19" descr="planet_hollywoo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44850" y="2117725"/>
            <a:ext cx="4494213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8" name="Picture 20" descr="Majestic Star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961438" y="7931150"/>
            <a:ext cx="24003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386681" y="2133600"/>
            <a:ext cx="10231437" cy="6437313"/>
          </a:xfrm>
        </p:spPr>
        <p:txBody>
          <a:bodyPr/>
          <a:lstStyle/>
          <a:p>
            <a:pPr marL="914400" indent="-449263"/>
            <a:r>
              <a:rPr lang="en-US" sz="3300" dirty="0"/>
              <a:t>Gaming Market Assessments</a:t>
            </a:r>
          </a:p>
          <a:p>
            <a:pPr marL="914400" indent="-449263"/>
            <a:r>
              <a:rPr lang="en-US" sz="3300" dirty="0"/>
              <a:t>Hotel Feasibility Studies </a:t>
            </a:r>
          </a:p>
          <a:p>
            <a:pPr marL="914400" indent="-449263"/>
            <a:r>
              <a:rPr lang="en-US" sz="3300" dirty="0"/>
              <a:t>Expansion/Relocation Analysis</a:t>
            </a:r>
          </a:p>
          <a:p>
            <a:pPr marL="914400" indent="-449263"/>
            <a:r>
              <a:rPr lang="en-US" sz="3300" dirty="0"/>
              <a:t>Master Planning Recommendations</a:t>
            </a:r>
          </a:p>
          <a:p>
            <a:pPr marL="914400" indent="-449263"/>
            <a:r>
              <a:rPr lang="en-US" sz="3300" dirty="0"/>
              <a:t>Marketing Plan Development</a:t>
            </a:r>
          </a:p>
          <a:p>
            <a:pPr marL="914400" indent="-449263"/>
            <a:r>
              <a:rPr lang="en-US" sz="3300" dirty="0"/>
              <a:t>Business Plan Development</a:t>
            </a:r>
          </a:p>
          <a:p>
            <a:pPr marL="914400" indent="-449263"/>
            <a:r>
              <a:rPr lang="en-US" sz="3300" dirty="0"/>
              <a:t>Player Rewards Program Design</a:t>
            </a:r>
          </a:p>
          <a:p>
            <a:pPr marL="914400" indent="-449263"/>
            <a:r>
              <a:rPr lang="en-US" sz="3300" dirty="0"/>
              <a:t>Market Research</a:t>
            </a:r>
          </a:p>
          <a:p>
            <a:pPr marL="914400" indent="-449263"/>
            <a:r>
              <a:rPr lang="en-US" sz="3300" dirty="0"/>
              <a:t>Operations &amp; Financial Analysis</a:t>
            </a:r>
          </a:p>
          <a:p>
            <a:pPr marL="914400" indent="-449263"/>
            <a:r>
              <a:rPr lang="en-US" sz="3300" dirty="0"/>
              <a:t>Marketing Audits</a:t>
            </a:r>
          </a:p>
          <a:p>
            <a:pPr marL="365125" indent="-255588">
              <a:buFont typeface="Wingdings" pitchFamily="2" charset="2"/>
              <a:buNone/>
            </a:pPr>
            <a:endParaRPr lang="en-US" sz="3300" dirty="0"/>
          </a:p>
        </p:txBody>
      </p:sp>
      <p:sp>
        <p:nvSpPr>
          <p:cNvPr id="128003" name="Rectangle 8"/>
          <p:cNvSpPr>
            <a:spLocks/>
          </p:cNvSpPr>
          <p:nvPr/>
        </p:nvSpPr>
        <p:spPr bwMode="auto">
          <a:xfrm>
            <a:off x="863600" y="533400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 anchor="ctr"/>
          <a:lstStyle/>
          <a:p>
            <a:pPr algn="l" defTabSz="1300163"/>
            <a:r>
              <a:rPr lang="en-US" sz="4400" b="1">
                <a:solidFill>
                  <a:schemeClr val="tx2"/>
                </a:solidFill>
                <a:latin typeface="Lucida Sans Unicode" pitchFamily="34" charset="0"/>
              </a:rPr>
              <a:t>About Gaming Market Advisors</a:t>
            </a:r>
          </a:p>
        </p:txBody>
      </p:sp>
      <p:pic>
        <p:nvPicPr>
          <p:cNvPr id="128004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69600" y="0"/>
            <a:ext cx="194945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>
          <a:xfrm>
            <a:off x="1016000" y="390525"/>
            <a:ext cx="10688638" cy="1625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Methodology</a:t>
            </a:r>
          </a:p>
        </p:txBody>
      </p:sp>
      <p:sp>
        <p:nvSpPr>
          <p:cNvPr id="134147" name="Rectangle 3"/>
          <p:cNvSpPr>
            <a:spLocks noGrp="1"/>
          </p:cNvSpPr>
          <p:nvPr>
            <p:ph type="body" idx="4294967295"/>
          </p:nvPr>
        </p:nvSpPr>
        <p:spPr>
          <a:xfrm>
            <a:off x="1947863" y="2590800"/>
            <a:ext cx="11056937" cy="6316663"/>
          </a:xfrm>
        </p:spPr>
        <p:txBody>
          <a:bodyPr/>
          <a:lstStyle/>
          <a:p>
            <a:pPr marL="365125" indent="-255588">
              <a:buFont typeface="Wingdings" pitchFamily="2" charset="2"/>
              <a:buNone/>
            </a:pPr>
            <a:r>
              <a:rPr lang="en-US" sz="3600" dirty="0"/>
              <a:t>Numerous methods for projecting gaming revenues, but some are better than others</a:t>
            </a:r>
          </a:p>
          <a:p>
            <a:pPr marL="365125" indent="-255588">
              <a:buFont typeface="Wingdings" pitchFamily="2" charset="2"/>
              <a:buNone/>
            </a:pPr>
            <a:endParaRPr lang="en-US" sz="3600" dirty="0"/>
          </a:p>
          <a:p>
            <a:pPr marL="911225" lvl="1" indent="-446088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3300" dirty="0"/>
              <a:t>Basic Market Carve out </a:t>
            </a:r>
            <a:r>
              <a:rPr lang="en-US" sz="3300" dirty="0" smtClean="0"/>
              <a:t>Model</a:t>
            </a:r>
            <a:endParaRPr lang="en-US" sz="3300" dirty="0"/>
          </a:p>
          <a:p>
            <a:pPr marL="911225" lvl="1" indent="-446088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3300" dirty="0"/>
              <a:t>Concentric Ring Analysis </a:t>
            </a:r>
          </a:p>
          <a:p>
            <a:pPr marL="911225" lvl="1" indent="-446088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3300" dirty="0"/>
              <a:t>Benchmark </a:t>
            </a:r>
            <a:r>
              <a:rPr lang="en-US" sz="3300" dirty="0" smtClean="0"/>
              <a:t>Analysis</a:t>
            </a:r>
            <a:endParaRPr lang="en-US" sz="3300" dirty="0"/>
          </a:p>
          <a:p>
            <a:pPr marL="911225" lvl="1" indent="-446088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3300" b="1" i="1" u="sng" dirty="0">
                <a:solidFill>
                  <a:srgbClr val="8A7967"/>
                </a:solidFill>
              </a:rPr>
              <a:t>Gravity Model</a:t>
            </a:r>
            <a:r>
              <a:rPr lang="en-US" sz="3300" b="1" i="1" dirty="0">
                <a:solidFill>
                  <a:srgbClr val="8A7967"/>
                </a:solidFill>
              </a:rPr>
              <a:t> (considered most advanced)</a:t>
            </a:r>
          </a:p>
          <a:p>
            <a:pPr marL="365125" indent="-255588">
              <a:buFont typeface="Wingdings" pitchFamily="2" charset="2"/>
              <a:buNone/>
            </a:pPr>
            <a:endParaRPr lang="en-US" sz="3800" dirty="0"/>
          </a:p>
        </p:txBody>
      </p:sp>
      <p:pic>
        <p:nvPicPr>
          <p:cNvPr id="134148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8963" y="228600"/>
            <a:ext cx="1660525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8200" y="7696200"/>
            <a:ext cx="1731963" cy="1828800"/>
          </a:xfrm>
          <a:prstGeom prst="rect">
            <a:avLst/>
          </a:prstGeom>
          <a:noFill/>
        </p:spPr>
      </p:pic>
      <p:sp>
        <p:nvSpPr>
          <p:cNvPr id="137218" name="Content Placeholder 1"/>
          <p:cNvSpPr>
            <a:spLocks noGrp="1"/>
          </p:cNvSpPr>
          <p:nvPr>
            <p:ph idx="4294967295"/>
          </p:nvPr>
        </p:nvSpPr>
        <p:spPr>
          <a:xfrm>
            <a:off x="1397000" y="1752600"/>
            <a:ext cx="10972800" cy="6248400"/>
          </a:xfrm>
        </p:spPr>
        <p:txBody>
          <a:bodyPr/>
          <a:lstStyle/>
          <a:p>
            <a:pPr marL="915988" indent="-450850">
              <a:spcAft>
                <a:spcPts val="1200"/>
              </a:spcAft>
            </a:pPr>
            <a:r>
              <a:rPr lang="en-US" sz="3600" dirty="0"/>
              <a:t>Is </a:t>
            </a:r>
            <a:r>
              <a:rPr lang="en-US" sz="3600" b="1" dirty="0"/>
              <a:t>calibrated</a:t>
            </a:r>
            <a:r>
              <a:rPr lang="en-US" sz="3600" dirty="0"/>
              <a:t> to current market conditions</a:t>
            </a:r>
          </a:p>
          <a:p>
            <a:pPr marL="915988" indent="-450850">
              <a:spcAft>
                <a:spcPts val="1200"/>
              </a:spcAft>
            </a:pPr>
            <a:r>
              <a:rPr lang="en-US" sz="3600" b="1" dirty="0"/>
              <a:t>Predictive</a:t>
            </a:r>
            <a:r>
              <a:rPr lang="en-US" sz="3600" dirty="0"/>
              <a:t> model for future revenues based on nationally expected trends in population and income</a:t>
            </a:r>
          </a:p>
          <a:p>
            <a:pPr marL="915988" indent="-450850">
              <a:spcAft>
                <a:spcPts val="1200"/>
              </a:spcAft>
            </a:pPr>
            <a:r>
              <a:rPr lang="en-US" sz="3600" b="1" dirty="0"/>
              <a:t>Every</a:t>
            </a:r>
            <a:r>
              <a:rPr lang="en-US" sz="3600" dirty="0"/>
              <a:t> casino in the market must be entered into the model.</a:t>
            </a:r>
          </a:p>
          <a:p>
            <a:pPr marL="915988" indent="-450850">
              <a:spcAft>
                <a:spcPts val="1200"/>
              </a:spcAft>
            </a:pPr>
            <a:r>
              <a:rPr lang="en-US" sz="3600" b="1" dirty="0">
                <a:solidFill>
                  <a:srgbClr val="FF0000"/>
                </a:solidFill>
              </a:rPr>
              <a:t>Cannibalization</a:t>
            </a:r>
            <a:r>
              <a:rPr lang="en-US" sz="3600" dirty="0">
                <a:solidFill>
                  <a:srgbClr val="FF0000"/>
                </a:solidFill>
              </a:rPr>
              <a:t> is a simple matter of subtracting a “With Competition” scenario from the “Without Competition” scenario.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00163" y="390525"/>
            <a:ext cx="11704637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Gravity Model Methodology (Cont.)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6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0" y="228600"/>
            <a:ext cx="1733550" cy="1828800"/>
          </a:xfrm>
          <a:prstGeom prst="rect">
            <a:avLst/>
          </a:prstGeom>
          <a:noFill/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1120775" y="4572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Saint Louis Existing Casinos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STLouisSlid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3200" y="2133600"/>
            <a:ext cx="9105900" cy="7235308"/>
          </a:xfrm>
          <a:prstGeom prst="rect">
            <a:avLst/>
          </a:prstGeom>
        </p:spPr>
      </p:pic>
      <p:pic>
        <p:nvPicPr>
          <p:cNvPr id="9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5800" y="228600"/>
            <a:ext cx="1733550" cy="182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596768" y="8458200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Louis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9400" y="1905000"/>
            <a:ext cx="9074150" cy="7256960"/>
          </a:xfrm>
          <a:prstGeom prst="rect">
            <a:avLst/>
          </a:prstGeom>
        </p:spPr>
      </p:pic>
      <p:pic>
        <p:nvPicPr>
          <p:cNvPr id="6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5800" y="228600"/>
            <a:ext cx="1733550" cy="1828800"/>
          </a:xfrm>
          <a:prstGeom prst="rect">
            <a:avLst/>
          </a:prstGeom>
          <a:noFill/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044575" y="4572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Saint Louis Proposed Casinos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8600" y="8305800"/>
            <a:ext cx="22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1"/>
          <p:cNvSpPr>
            <a:spLocks noGrp="1"/>
          </p:cNvSpPr>
          <p:nvPr>
            <p:ph idx="4294967295"/>
          </p:nvPr>
        </p:nvSpPr>
        <p:spPr>
          <a:xfrm>
            <a:off x="2601913" y="2514600"/>
            <a:ext cx="10402887" cy="5500688"/>
          </a:xfrm>
        </p:spPr>
        <p:txBody>
          <a:bodyPr/>
          <a:lstStyle/>
          <a:p>
            <a:pPr marL="365125" indent="-255588">
              <a:spcAft>
                <a:spcPts val="1200"/>
              </a:spcAft>
            </a:pPr>
            <a:endParaRPr lang="en-US" sz="3300" dirty="0"/>
          </a:p>
          <a:p>
            <a:pPr marL="365125" indent="-255588">
              <a:spcAft>
                <a:spcPts val="1200"/>
              </a:spcAft>
              <a:buFont typeface="Wingdings" pitchFamily="2" charset="2"/>
              <a:buNone/>
            </a:pPr>
            <a:endParaRPr lang="en-US" sz="3300" dirty="0"/>
          </a:p>
          <a:p>
            <a:pPr marL="365125" indent="-255588">
              <a:spcAft>
                <a:spcPts val="1200"/>
              </a:spcAft>
            </a:pPr>
            <a:endParaRPr lang="en-US" sz="3300" dirty="0"/>
          </a:p>
          <a:p>
            <a:pPr marL="365125" indent="-255588">
              <a:spcAft>
                <a:spcPts val="1200"/>
              </a:spcAft>
              <a:buFont typeface="Wingdings" pitchFamily="2" charset="2"/>
              <a:buNone/>
            </a:pPr>
            <a:endParaRPr lang="en-US" sz="3300" dirty="0"/>
          </a:p>
        </p:txBody>
      </p:sp>
      <p:pic>
        <p:nvPicPr>
          <p:cNvPr id="222212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0" y="228600"/>
            <a:ext cx="1733550" cy="1828800"/>
          </a:xfrm>
          <a:prstGeom prst="rect">
            <a:avLst/>
          </a:prstGeom>
          <a:noFill/>
        </p:spPr>
      </p:pic>
      <p:sp>
        <p:nvSpPr>
          <p:cNvPr id="222213" name="Content Placeholder 1"/>
          <p:cNvSpPr>
            <a:spLocks/>
          </p:cNvSpPr>
          <p:nvPr/>
        </p:nvSpPr>
        <p:spPr bwMode="auto">
          <a:xfrm>
            <a:off x="2082800" y="2667000"/>
            <a:ext cx="1040288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/>
          <a:lstStyle/>
          <a:p>
            <a:pPr marL="365125" indent="-255588" algn="l" defTabSz="1300163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" pitchFamily="2" charset="2"/>
              <a:buChar char="¡"/>
            </a:pPr>
            <a:endParaRPr lang="en-US" sz="3300">
              <a:solidFill>
                <a:schemeClr val="tx1"/>
              </a:solidFill>
              <a:latin typeface="Verdana" pitchFamily="34" charset="0"/>
            </a:endParaRPr>
          </a:p>
          <a:p>
            <a:pPr marL="365125" indent="-255588" algn="l" defTabSz="1300163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300">
              <a:solidFill>
                <a:schemeClr val="tx1"/>
              </a:solidFill>
              <a:latin typeface="Verdana" pitchFamily="34" charset="0"/>
            </a:endParaRPr>
          </a:p>
          <a:p>
            <a:pPr marL="365125" indent="-255588" algn="l" defTabSz="1300163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" pitchFamily="2" charset="2"/>
              <a:buChar char="¡"/>
            </a:pPr>
            <a:endParaRPr lang="en-US" sz="3300">
              <a:solidFill>
                <a:schemeClr val="tx1"/>
              </a:solidFill>
              <a:latin typeface="Verdana" pitchFamily="34" charset="0"/>
            </a:endParaRPr>
          </a:p>
          <a:p>
            <a:pPr marL="365125" indent="-255588" algn="l" defTabSz="1300163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3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120775" y="5334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Kansas City Existing Casinos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KCSlid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7000" y="2133600"/>
            <a:ext cx="10591800" cy="6565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9000" y="8458200"/>
            <a:ext cx="22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0" y="228600"/>
            <a:ext cx="1733550" cy="1828800"/>
          </a:xfrm>
          <a:prstGeom prst="rect">
            <a:avLst/>
          </a:prstGeom>
          <a:noFill/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1120775" y="5334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Kansas City with new Kansas Casino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KCSlid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600" y="2362200"/>
            <a:ext cx="9753600" cy="704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8382000"/>
            <a:ext cx="22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3581400"/>
            <a:ext cx="5257800" cy="2108200"/>
          </a:xfr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6000" b="1" dirty="0">
                <a:solidFill>
                  <a:srgbClr val="B98822"/>
                </a:solidFill>
                <a:latin typeface="Arial" charset="0"/>
                <a:sym typeface="Arial" charset="0"/>
              </a:rPr>
              <a:t>Facts about </a:t>
            </a:r>
            <a:r>
              <a:rPr lang="en-US" sz="6000" b="1" dirty="0" smtClean="0">
                <a:solidFill>
                  <a:srgbClr val="B98822"/>
                </a:solidFill>
                <a:latin typeface="Arial" charset="0"/>
                <a:sym typeface="Arial" charset="0"/>
              </a:rPr>
              <a:t/>
            </a:r>
            <a:br>
              <a:rPr lang="en-US" sz="6000" b="1" dirty="0" smtClean="0">
                <a:solidFill>
                  <a:srgbClr val="B98822"/>
                </a:solidFill>
                <a:latin typeface="Arial" charset="0"/>
                <a:sym typeface="Arial" charset="0"/>
              </a:rPr>
            </a:br>
            <a:r>
              <a:rPr lang="en-US" sz="6000" b="1" dirty="0" smtClean="0">
                <a:solidFill>
                  <a:srgbClr val="B98822"/>
                </a:solidFill>
                <a:latin typeface="Arial" charset="0"/>
                <a:sym typeface="Arial" charset="0"/>
              </a:rPr>
              <a:t>Isle </a:t>
            </a:r>
            <a:r>
              <a:rPr lang="en-US" sz="6000" b="1" dirty="0">
                <a:solidFill>
                  <a:srgbClr val="B98822"/>
                </a:solidFill>
                <a:latin typeface="Arial" charset="0"/>
                <a:sym typeface="Arial" charset="0"/>
              </a:rPr>
              <a:t>of Capri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3378200" y="343347"/>
            <a:ext cx="9067800" cy="91409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Bettendorf, Iowa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Biloxi, Mississippi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Black Hawk, Colorado 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Boonville, Missouri</a:t>
            </a: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Caruthersville, Missouri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Davenport, Iowa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Kansas City, Missouri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Lake Charles, Louisiana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Lula, Mississippi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Marquette, Iowa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Natchez, Mississippi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Pompano Beach, Florida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Vicksburg, Mississippi</a:t>
            </a:r>
          </a:p>
          <a:p>
            <a:pPr algn="r">
              <a:lnSpc>
                <a:spcPct val="140000"/>
              </a:lnSpc>
            </a:pPr>
            <a:r>
              <a:rPr lang="en-US" sz="3000" b="1" dirty="0" smtClean="0">
                <a:solidFill>
                  <a:srgbClr val="A49584"/>
                </a:solidFill>
                <a:latin typeface="Arial" pitchFamily="34" charset="0"/>
                <a:cs typeface="Arial" pitchFamily="34" charset="0"/>
                <a:sym typeface="Arial" charset="0"/>
              </a:rPr>
              <a:t>Waterloo, Iowa</a:t>
            </a:r>
            <a:endParaRPr lang="en-US" sz="3000" b="1" dirty="0">
              <a:solidFill>
                <a:srgbClr val="A49584"/>
              </a:solidFill>
              <a:latin typeface="Arial" pitchFamily="34" charset="0"/>
              <a:cs typeface="Arial" pitchFamily="34" charset="0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0" y="228600"/>
            <a:ext cx="1733550" cy="1828800"/>
          </a:xfrm>
          <a:prstGeom prst="rect">
            <a:avLst/>
          </a:prstGeom>
          <a:noFill/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1120775" y="5334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Kansas City Proposed Casino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KCSlid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1800" y="2209800"/>
            <a:ext cx="9981151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8229600"/>
            <a:ext cx="22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e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1400" y="2057400"/>
            <a:ext cx="7778750" cy="7085251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939800" y="381000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Cape Girardeau Existing Casinos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0263" y="228600"/>
            <a:ext cx="1660525" cy="17526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3835400" y="4724400"/>
            <a:ext cx="1143000" cy="9906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sym typeface="Gill Sans" charset="0"/>
              </a:rPr>
              <a:t>Cape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3800" y="7848600"/>
            <a:ext cx="2236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  <a:p>
            <a:r>
              <a:rPr lang="en-US" sz="2400" b="1" dirty="0" smtClean="0"/>
              <a:t>25 mile radius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49400" y="5867400"/>
            <a:ext cx="23984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Missouri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54600" y="3276600"/>
            <a:ext cx="1887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Illinois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398000" y="4138136"/>
            <a:ext cx="20681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Indiana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e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200" y="1828800"/>
            <a:ext cx="9658096" cy="74676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939800" y="381000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Cape Girardeau Proposed Casino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8200" y="0"/>
            <a:ext cx="1660525" cy="1752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68289" y="7848600"/>
            <a:ext cx="2236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Rings</a:t>
            </a:r>
          </a:p>
          <a:p>
            <a:r>
              <a:rPr lang="en-US" sz="2400" b="1" dirty="0" smtClean="0"/>
              <a:t>10 mile radius</a:t>
            </a:r>
          </a:p>
          <a:p>
            <a:r>
              <a:rPr lang="en-US" sz="2400" b="1" dirty="0" smtClean="0"/>
              <a:t>25 mile radius</a:t>
            </a:r>
            <a:endParaRPr lang="en-US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16000" y="381000"/>
            <a:ext cx="11703050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2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Results of Analysis: </a:t>
            </a:r>
            <a:r>
              <a:rPr lang="en-US" sz="32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2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Casino Celebration - </a:t>
            </a:r>
            <a:r>
              <a:rPr lang="en-US" sz="32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Chain of Rocks</a:t>
            </a:r>
            <a:endParaRPr lang="en-US" sz="32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0" y="2133600"/>
            <a:ext cx="9940899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400" y="381000"/>
            <a:ext cx="1589088" cy="1676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8" y="1041400"/>
            <a:ext cx="11922125" cy="7670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8600" y="0"/>
            <a:ext cx="1877347" cy="1981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16000" y="457200"/>
            <a:ext cx="11703050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Results of Analysis: North County</a:t>
            </a:r>
          </a:p>
        </p:txBody>
      </p:sp>
      <p:pic>
        <p:nvPicPr>
          <p:cNvPr id="1402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1506" y="2362200"/>
            <a:ext cx="9601787" cy="7018082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966788"/>
            <a:ext cx="12138025" cy="78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63600" y="390525"/>
            <a:ext cx="10842625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Results of Analysis: </a:t>
            </a:r>
            <a:r>
              <a:rPr lang="en-US" sz="36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6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Paragon Casino – Sugar Creek</a:t>
            </a:r>
            <a:endParaRPr lang="en-US" sz="36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1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9400" y="2438400"/>
            <a:ext cx="9617075" cy="6871276"/>
          </a:xfrm>
          <a:noFill/>
        </p:spPr>
      </p:pic>
      <p:pic>
        <p:nvPicPr>
          <p:cNvPr id="141316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5800" y="304800"/>
            <a:ext cx="1878013" cy="1981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898525"/>
            <a:ext cx="12353925" cy="795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39800" y="390525"/>
            <a:ext cx="10763250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Results of Analysis</a:t>
            </a:r>
            <a:r>
              <a:rPr lang="en-US" sz="41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Cape </a:t>
            </a:r>
            <a:r>
              <a:rPr lang="en-US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Girardeau</a:t>
            </a:r>
          </a:p>
        </p:txBody>
      </p:sp>
      <p:pic>
        <p:nvPicPr>
          <p:cNvPr id="13824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3041" y="1828800"/>
            <a:ext cx="9578718" cy="7440917"/>
          </a:xfrm>
          <a:noFill/>
        </p:spPr>
      </p:pic>
      <p:pic>
        <p:nvPicPr>
          <p:cNvPr id="138244" name="Picture 4" descr="GMA-HighRes'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400" y="0"/>
            <a:ext cx="1517650" cy="1600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0547350" y="8890000"/>
            <a:ext cx="2682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7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89400" y="-1828800"/>
            <a:ext cx="19645313" cy="127111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/>
          </p:cNvSpPr>
          <p:nvPr/>
        </p:nvSpPr>
        <p:spPr bwMode="auto">
          <a:xfrm>
            <a:off x="406400" y="457200"/>
            <a:ext cx="5155578" cy="738664"/>
          </a:xfrm>
          <a:prstGeom prst="rect">
            <a:avLst/>
          </a:prstGeom>
          <a:solidFill>
            <a:schemeClr val="bg2"/>
          </a:solidFill>
          <a:ln w="254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Isle of Capri </a:t>
            </a:r>
            <a:r>
              <a:rPr lang="en-US" dirty="0" smtClean="0">
                <a:solidFill>
                  <a:schemeClr val="bg1"/>
                </a:solidFill>
              </a:rPr>
              <a:t>Casinos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8" y="1036638"/>
            <a:ext cx="11922125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16000" y="390525"/>
            <a:ext cx="10688638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Summary of Tax Impact</a:t>
            </a:r>
          </a:p>
        </p:txBody>
      </p:sp>
      <p:pic>
        <p:nvPicPr>
          <p:cNvPr id="142340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2400" y="0"/>
            <a:ext cx="2309813" cy="24384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971800"/>
            <a:ext cx="11372850" cy="45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912813"/>
            <a:ext cx="12353925" cy="792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Content Placeholder 1"/>
          <p:cNvSpPr>
            <a:spLocks noGrp="1"/>
          </p:cNvSpPr>
          <p:nvPr>
            <p:ph idx="4294967295"/>
          </p:nvPr>
        </p:nvSpPr>
        <p:spPr>
          <a:xfrm>
            <a:off x="1549400" y="2126456"/>
            <a:ext cx="10402887" cy="5500688"/>
          </a:xfrm>
        </p:spPr>
        <p:txBody>
          <a:bodyPr/>
          <a:lstStyle/>
          <a:p>
            <a:pPr marL="365125" indent="-255588">
              <a:spcAft>
                <a:spcPts val="1200"/>
              </a:spcAft>
            </a:pPr>
            <a:endParaRPr lang="en-US" sz="3300" dirty="0"/>
          </a:p>
          <a:p>
            <a:pPr marL="914400" indent="-449263">
              <a:spcAft>
                <a:spcPts val="1200"/>
              </a:spcAft>
            </a:pPr>
            <a:r>
              <a:rPr lang="en-US" sz="3300" dirty="0"/>
              <a:t>The Isle project in Cape Girardeau will produce </a:t>
            </a:r>
            <a:r>
              <a:rPr lang="en-US" sz="3300" i="1" dirty="0" smtClean="0"/>
              <a:t>nearly </a:t>
            </a:r>
            <a:r>
              <a:rPr lang="en-US" sz="3300" b="1" u="sng" dirty="0" smtClean="0">
                <a:solidFill>
                  <a:schemeClr val="tx2">
                    <a:lumMod val="75000"/>
                  </a:schemeClr>
                </a:solidFill>
              </a:rPr>
              <a:t>twice</a:t>
            </a:r>
            <a:r>
              <a:rPr lang="en-US" sz="3300" dirty="0" smtClean="0"/>
              <a:t> </a:t>
            </a:r>
            <a:r>
              <a:rPr lang="en-US" sz="3300" dirty="0"/>
              <a:t>the incremental tax revenue </a:t>
            </a:r>
            <a:r>
              <a:rPr lang="en-US" sz="3300" dirty="0" smtClean="0"/>
              <a:t>for </a:t>
            </a:r>
            <a:r>
              <a:rPr lang="en-US" sz="3300" dirty="0"/>
              <a:t>the state of Missouri </a:t>
            </a:r>
            <a:r>
              <a:rPr lang="en-US" sz="3300" dirty="0" smtClean="0"/>
              <a:t>as compared to the other applicants.</a:t>
            </a:r>
          </a:p>
          <a:p>
            <a:pPr marL="365125" indent="-255588">
              <a:spcAft>
                <a:spcPts val="1200"/>
              </a:spcAft>
              <a:buFont typeface="Wingdings" pitchFamily="2" charset="2"/>
              <a:buNone/>
            </a:pPr>
            <a:endParaRPr lang="en-US" sz="3300" dirty="0"/>
          </a:p>
          <a:p>
            <a:pPr marL="365125" indent="-255588">
              <a:spcAft>
                <a:spcPts val="1200"/>
              </a:spcAft>
            </a:pPr>
            <a:endParaRPr lang="en-US" sz="3300" dirty="0"/>
          </a:p>
          <a:p>
            <a:pPr marL="365125" indent="-255588">
              <a:spcAft>
                <a:spcPts val="1200"/>
              </a:spcAft>
              <a:buFont typeface="Wingdings" pitchFamily="2" charset="2"/>
              <a:buNone/>
            </a:pPr>
            <a:endParaRPr lang="en-US" sz="3300" dirty="0"/>
          </a:p>
        </p:txBody>
      </p:sp>
      <p:pic>
        <p:nvPicPr>
          <p:cNvPr id="143365" name="Picture 5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8200" y="228600"/>
            <a:ext cx="1733550" cy="1828800"/>
          </a:xfrm>
          <a:prstGeom prst="rect">
            <a:avLst/>
          </a:prstGeom>
          <a:noFill/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1120775" y="5334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Gravity Model Conclusion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 bwMode="auto">
          <a:xfrm>
            <a:off x="1625600" y="32512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Saint Louis Experience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5" y="720725"/>
            <a:ext cx="11703050" cy="831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1192213" y="9102725"/>
            <a:ext cx="102949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>
            <a:spAutoFit/>
          </a:bodyPr>
          <a:lstStyle/>
          <a:p>
            <a:pPr algn="l" defTabSz="1300163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alibri" pitchFamily="34" charset="0"/>
              </a:rPr>
              <a:t>* - River City Casino opened March 2010.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3438" y="2819400"/>
            <a:ext cx="341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A642C"/>
                </a:solidFill>
              </a:rPr>
              <a:t>River City opens</a:t>
            </a:r>
            <a:endParaRPr lang="en-US" sz="32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" y="1066800"/>
            <a:ext cx="12150725" cy="804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44750" y="304800"/>
            <a:ext cx="811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A642C"/>
                </a:solidFill>
              </a:rPr>
              <a:t>Revenue comes from existing properties</a:t>
            </a:r>
            <a:endParaRPr lang="en-US" sz="32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8" y="669925"/>
            <a:ext cx="11922125" cy="84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71677" y="2743200"/>
            <a:ext cx="833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A642C"/>
                </a:solidFill>
              </a:rPr>
              <a:t>Missouri properties flat since River City opened</a:t>
            </a:r>
            <a:endParaRPr lang="en-US" sz="28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 bwMode="auto">
          <a:xfrm>
            <a:off x="1854200" y="2895600"/>
            <a:ext cx="107632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Kansas</a:t>
            </a:r>
            <a:r>
              <a:rPr kumimoji="0" lang="en-US" sz="41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City Experience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979488"/>
            <a:ext cx="12138025" cy="779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983648" y="2971800"/>
            <a:ext cx="7037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A642C"/>
                </a:solidFill>
              </a:rPr>
              <a:t>Major expansion improves revenue</a:t>
            </a:r>
            <a:endParaRPr lang="en-US" sz="32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0547350" y="8890000"/>
            <a:ext cx="2682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5</a:t>
            </a:r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5603" name="Rectangle 3"/>
          <p:cNvSpPr>
            <a:spLocks/>
          </p:cNvSpPr>
          <p:nvPr/>
        </p:nvSpPr>
        <p:spPr bwMode="auto">
          <a:xfrm>
            <a:off x="2921000" y="2438400"/>
            <a:ext cx="8763000" cy="521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40000"/>
              </a:lnSpc>
            </a:pPr>
            <a:r>
              <a:rPr lang="en-US" sz="30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Over $1 billion in revenue </a:t>
            </a:r>
          </a:p>
          <a:p>
            <a:pPr algn="l">
              <a:lnSpc>
                <a:spcPct val="140000"/>
              </a:lnSpc>
            </a:pPr>
            <a:r>
              <a:rPr lang="en-US" sz="30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Operating 15 casino properties in 6 states</a:t>
            </a:r>
          </a:p>
          <a:p>
            <a:pPr algn="l">
              <a:lnSpc>
                <a:spcPct val="140000"/>
              </a:lnSpc>
            </a:pPr>
            <a:endParaRPr lang="en-US" sz="3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40000"/>
              </a:lnSpc>
            </a:pPr>
            <a:r>
              <a:rPr lang="en-US" sz="30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Total rooms | 3,000</a:t>
            </a:r>
          </a:p>
          <a:p>
            <a:pPr algn="l">
              <a:lnSpc>
                <a:spcPct val="140000"/>
              </a:lnSpc>
            </a:pPr>
            <a:r>
              <a:rPr lang="en-US" sz="30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Total dining outlets | 40+</a:t>
            </a:r>
          </a:p>
          <a:p>
            <a:pPr algn="l">
              <a:lnSpc>
                <a:spcPct val="140000"/>
              </a:lnSpc>
            </a:pPr>
            <a:r>
              <a:rPr lang="en-US" sz="30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Total slots | 15,000</a:t>
            </a:r>
          </a:p>
          <a:p>
            <a:pPr algn="l">
              <a:lnSpc>
                <a:spcPct val="140000"/>
              </a:lnSpc>
            </a:pPr>
            <a:r>
              <a:rPr lang="en-US" sz="30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Total table games | 350+</a:t>
            </a:r>
          </a:p>
          <a:p>
            <a:pPr algn="l">
              <a:lnSpc>
                <a:spcPct val="140000"/>
              </a:lnSpc>
            </a:pPr>
            <a:r>
              <a:rPr lang="en-US" sz="30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Meetings | Convention Center | Race Track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862013"/>
            <a:ext cx="12665075" cy="803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493000" y="13716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A642C"/>
                </a:solidFill>
              </a:rPr>
              <a:t>Revenue comes from existing properties</a:t>
            </a:r>
            <a:endParaRPr lang="en-US" sz="32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75" y="1112838"/>
            <a:ext cx="11703050" cy="753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83785" y="3048000"/>
            <a:ext cx="6037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A642C"/>
                </a:solidFill>
              </a:rPr>
              <a:t>Kansas City market nearly flat</a:t>
            </a:r>
            <a:endParaRPr lang="en-US" sz="3200" b="1" dirty="0">
              <a:solidFill>
                <a:srgbClr val="0A642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Content Placeholder 1"/>
          <p:cNvSpPr>
            <a:spLocks noGrp="1"/>
          </p:cNvSpPr>
          <p:nvPr>
            <p:ph idx="4294967295"/>
          </p:nvPr>
        </p:nvSpPr>
        <p:spPr>
          <a:xfrm>
            <a:off x="1300956" y="1905000"/>
            <a:ext cx="10402887" cy="5500688"/>
          </a:xfrm>
        </p:spPr>
        <p:txBody>
          <a:bodyPr/>
          <a:lstStyle/>
          <a:p>
            <a:pPr marL="365125" indent="-255588">
              <a:spcAft>
                <a:spcPts val="1200"/>
              </a:spcAft>
            </a:pPr>
            <a:endParaRPr lang="en-US" sz="3300" dirty="0"/>
          </a:p>
          <a:p>
            <a:pPr marL="915988" indent="-450850">
              <a:spcAft>
                <a:spcPts val="1200"/>
              </a:spcAft>
            </a:pPr>
            <a:r>
              <a:rPr lang="en-US" sz="3300" dirty="0" smtClean="0"/>
              <a:t>Greater </a:t>
            </a:r>
            <a:r>
              <a:rPr lang="en-US" sz="3300" dirty="0"/>
              <a:t>Cape Girardeau market is </a:t>
            </a:r>
            <a:r>
              <a:rPr lang="en-US" sz="3300" b="1" u="sng" dirty="0"/>
              <a:t>not</a:t>
            </a:r>
            <a:r>
              <a:rPr lang="en-US" sz="3300" dirty="0"/>
              <a:t> </a:t>
            </a:r>
            <a:r>
              <a:rPr lang="en-US" sz="3300" dirty="0" smtClean="0"/>
              <a:t>saturated</a:t>
            </a:r>
            <a:endParaRPr lang="en-US" sz="3300" dirty="0"/>
          </a:p>
          <a:p>
            <a:pPr marL="915988" indent="-450850">
              <a:spcAft>
                <a:spcPts val="1200"/>
              </a:spcAft>
            </a:pPr>
            <a:r>
              <a:rPr lang="en-US" sz="3300" dirty="0"/>
              <a:t>St. Louis and Kansas City </a:t>
            </a:r>
            <a:r>
              <a:rPr lang="en-US" sz="3300" b="1" u="sng" dirty="0"/>
              <a:t>are</a:t>
            </a:r>
            <a:r>
              <a:rPr lang="en-US" sz="3300" dirty="0"/>
              <a:t> saturated </a:t>
            </a:r>
            <a:r>
              <a:rPr lang="en-US" sz="3300" dirty="0" smtClean="0"/>
              <a:t>markets </a:t>
            </a:r>
          </a:p>
          <a:p>
            <a:pPr marL="915988" indent="-450850">
              <a:spcAft>
                <a:spcPts val="1200"/>
              </a:spcAft>
            </a:pPr>
            <a:r>
              <a:rPr lang="en-US" sz="3300" dirty="0" smtClean="0"/>
              <a:t>Kansas </a:t>
            </a:r>
            <a:r>
              <a:rPr lang="en-US" sz="3300" dirty="0"/>
              <a:t>City will </a:t>
            </a:r>
            <a:r>
              <a:rPr lang="en-US" sz="3300" dirty="0" smtClean="0"/>
              <a:t>be further diluted when </a:t>
            </a:r>
            <a:r>
              <a:rPr lang="en-US" sz="3300" dirty="0"/>
              <a:t>Penn National </a:t>
            </a:r>
            <a:r>
              <a:rPr lang="en-US" sz="3300" dirty="0" smtClean="0"/>
              <a:t>opens in Kansas</a:t>
            </a:r>
          </a:p>
          <a:p>
            <a:pPr marL="915988" indent="-450850">
              <a:spcAft>
                <a:spcPts val="1200"/>
              </a:spcAft>
            </a:pPr>
            <a:r>
              <a:rPr lang="en-US" sz="3300" dirty="0" smtClean="0"/>
              <a:t>Best remaining market in Missouri is Cape Girardeau</a:t>
            </a:r>
            <a:endParaRPr lang="en-US" sz="33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01750" y="457200"/>
            <a:ext cx="11703050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4100" b="1" kern="12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  <a:endParaRPr lang="en-US" sz="41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11972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0263" y="228600"/>
            <a:ext cx="1660525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/>
          </p:cNvSpPr>
          <p:nvPr/>
        </p:nvSpPr>
        <p:spPr bwMode="auto">
          <a:xfrm>
            <a:off x="3149600" y="46482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r>
              <a:rPr lang="en-US" sz="5400" b="1" dirty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Scott Meyer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>
                <a:solidFill>
                  <a:srgbClr val="6A4D14"/>
                </a:solidFill>
                <a:latin typeface="Arial" charset="0"/>
                <a:cs typeface="Arial" charset="0"/>
                <a:sym typeface="Arial" charset="0"/>
              </a:rPr>
              <a:t>City Manager, Cape Girardeau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219200"/>
            <a:ext cx="13004800" cy="2286000"/>
          </a:xfrm>
          <a:prstGeom prst="rect">
            <a:avLst/>
          </a:prstGeom>
          <a:solidFill>
            <a:srgbClr val="005A9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pic>
        <p:nvPicPr>
          <p:cNvPr id="6" name="Picture 5" descr="citylogo.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00" y="1066800"/>
            <a:ext cx="2971800" cy="28467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533400"/>
            <a:ext cx="13036550" cy="86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/>
          </p:cNvSpPr>
          <p:nvPr/>
        </p:nvSpPr>
        <p:spPr bwMode="auto">
          <a:xfrm>
            <a:off x="635000" y="914400"/>
            <a:ext cx="4603750" cy="73183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Existing conditions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13"/>
            <a:ext cx="13004800" cy="8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800"/>
            <a:ext cx="13830300" cy="98806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10504488" y="8890000"/>
            <a:ext cx="3429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fld id="{8D1DD22D-37B9-4CCA-BF8B-B1D308F3C305}" type="slidenum"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pPr/>
              <a:t>56</a:t>
            </a:fld>
            <a:endParaRPr lang="en-US" sz="1800">
              <a:solidFill>
                <a:srgbClr val="FFFFFF"/>
              </a:solidFill>
              <a:latin typeface="Times" pitchFamily="18" charset="0"/>
              <a:sym typeface="Times" pitchFamily="18" charset="0"/>
            </a:endParaRPr>
          </a:p>
        </p:txBody>
      </p:sp>
      <p:sp>
        <p:nvSpPr>
          <p:cNvPr id="94212" name="Rectangle 3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31</a:t>
            </a:r>
          </a:p>
        </p:txBody>
      </p:sp>
      <p:sp>
        <p:nvSpPr>
          <p:cNvPr id="94213" name="Rectangle 4"/>
          <p:cNvSpPr>
            <a:spLocks/>
          </p:cNvSpPr>
          <p:nvPr/>
        </p:nvSpPr>
        <p:spPr bwMode="auto">
          <a:xfrm>
            <a:off x="3670300" y="2870200"/>
            <a:ext cx="8039100" cy="4343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u="sng"/>
          </a:p>
        </p:txBody>
      </p:sp>
      <p:sp>
        <p:nvSpPr>
          <p:cNvPr id="94214" name="Rectangle 5"/>
          <p:cNvSpPr>
            <a:spLocks/>
          </p:cNvSpPr>
          <p:nvPr/>
        </p:nvSpPr>
        <p:spPr bwMode="auto">
          <a:xfrm>
            <a:off x="-73025" y="11772900"/>
            <a:ext cx="13003213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100">
                <a:solidFill>
                  <a:schemeClr val="tx1"/>
                </a:solidFill>
              </a:rPr>
              <a:t>This conceptual plan is for informational purposes only and is subject to revision.</a:t>
            </a:r>
          </a:p>
        </p:txBody>
      </p:sp>
      <p:sp>
        <p:nvSpPr>
          <p:cNvPr id="49159" name="Text Box 7"/>
          <p:cNvSpPr txBox="1">
            <a:spLocks/>
          </p:cNvSpPr>
          <p:nvPr/>
        </p:nvSpPr>
        <p:spPr bwMode="auto">
          <a:xfrm>
            <a:off x="8636000" y="990600"/>
            <a:ext cx="3714750" cy="641350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Isle of Capri site</a:t>
            </a: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10541000" y="1600200"/>
            <a:ext cx="1219200" cy="3276600"/>
          </a:xfrm>
          <a:prstGeom prst="line">
            <a:avLst/>
          </a:prstGeom>
          <a:noFill/>
          <a:ln w="127000">
            <a:solidFill>
              <a:srgbClr val="FFFF66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Text Box 9"/>
          <p:cNvSpPr txBox="1">
            <a:spLocks/>
          </p:cNvSpPr>
          <p:nvPr/>
        </p:nvSpPr>
        <p:spPr bwMode="auto">
          <a:xfrm>
            <a:off x="254000" y="7162800"/>
            <a:ext cx="7042150" cy="641350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/>
              <a:t>Old Town Cape Historic District</a:t>
            </a:r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 flipH="1">
            <a:off x="4749800" y="4419600"/>
            <a:ext cx="1219200" cy="2819400"/>
          </a:xfrm>
          <a:prstGeom prst="line">
            <a:avLst/>
          </a:prstGeom>
          <a:noFill/>
          <a:ln w="127000">
            <a:solidFill>
              <a:srgbClr val="FFFF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28</a:t>
            </a:r>
          </a:p>
        </p:txBody>
      </p:sp>
      <p:sp>
        <p:nvSpPr>
          <p:cNvPr id="50181" name="Rectangle 5"/>
          <p:cNvSpPr>
            <a:spLocks/>
          </p:cNvSpPr>
          <p:nvPr/>
        </p:nvSpPr>
        <p:spPr bwMode="auto">
          <a:xfrm>
            <a:off x="2006600" y="4876800"/>
            <a:ext cx="105664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A </a:t>
            </a: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former </a:t>
            </a:r>
            <a:r>
              <a:rPr lang="en-US" sz="3200" b="1" dirty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shoe factory site - inactive for 30+ </a:t>
            </a: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years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Entirely protected by the levee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Excellent access to Downtown, the Show Me Center, and I-55. No significant traffic concerns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All infrastructure available on site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Police and Fire capabilities are sufficient</a:t>
            </a:r>
            <a:endParaRPr lang="en-US" sz="3200" b="1" dirty="0">
              <a:solidFill>
                <a:srgbClr val="005A9E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endParaRPr lang="en-US" sz="3200" b="1" dirty="0">
              <a:solidFill>
                <a:srgbClr val="5C5C5C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0"/>
            <a:ext cx="2082800" cy="97536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1295400"/>
            <a:ext cx="13004800" cy="2286000"/>
          </a:xfrm>
          <a:prstGeom prst="rect">
            <a:avLst/>
          </a:prstGeom>
          <a:solidFill>
            <a:srgbClr val="005A9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pic>
        <p:nvPicPr>
          <p:cNvPr id="13" name="Picture 12" descr="citylogo.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00" y="838200"/>
            <a:ext cx="3271539" cy="3133823"/>
          </a:xfrm>
          <a:prstGeom prst="rect">
            <a:avLst/>
          </a:prstGeom>
        </p:spPr>
      </p:pic>
      <p:sp>
        <p:nvSpPr>
          <p:cNvPr id="50179" name="Rectangle 3"/>
          <p:cNvSpPr>
            <a:spLocks/>
          </p:cNvSpPr>
          <p:nvPr/>
        </p:nvSpPr>
        <p:spPr bwMode="auto">
          <a:xfrm>
            <a:off x="2844800" y="3962400"/>
            <a:ext cx="96012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rgbClr val="6A4D14"/>
                </a:solidFill>
                <a:latin typeface="Arial" charset="0"/>
                <a:cs typeface="Arial" charset="0"/>
                <a:sym typeface="Arial" charset="0"/>
              </a:rPr>
              <a:t>Anchor for Downtown Revitalization</a:t>
            </a:r>
            <a:endParaRPr lang="en-US" b="1" dirty="0">
              <a:solidFill>
                <a:srgbClr val="6A4D14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27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268288"/>
          <a:ext cx="13004800" cy="9285287"/>
        </p:xfrm>
        <a:graphic>
          <a:graphicData uri="http://schemas.openxmlformats.org/presentationml/2006/ole">
            <p:oleObj spid="_x0000_s202755" name="Acrobat Document" r:id="rId4" imgW="20736000" imgH="14811120" progId="AcroExch.Document.7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16739" name="Rectangle 3"/>
          <p:cNvSpPr>
            <a:spLocks/>
          </p:cNvSpPr>
          <p:nvPr/>
        </p:nvSpPr>
        <p:spPr bwMode="auto">
          <a:xfrm>
            <a:off x="2844800" y="3810000"/>
            <a:ext cx="9296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Richard Meister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Vice President, Design and Construction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16740" name="Picture 4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16200" y="3505200"/>
            <a:ext cx="9448800" cy="1625600"/>
          </a:xfr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ts val="1200"/>
              </a:spcBef>
            </a:pPr>
            <a:r>
              <a:rPr lang="en-US" sz="4400" b="1" dirty="0" smtClean="0">
                <a:solidFill>
                  <a:srgbClr val="A4372F"/>
                </a:solidFill>
                <a:sym typeface="Arial" charset="0"/>
              </a:rPr>
              <a:t/>
            </a:r>
            <a:br>
              <a:rPr lang="en-US" sz="4400" b="1" dirty="0" smtClean="0">
                <a:solidFill>
                  <a:srgbClr val="A4372F"/>
                </a:solidFill>
                <a:sym typeface="Arial" charset="0"/>
              </a:rPr>
            </a:br>
            <a:r>
              <a:rPr lang="en-US" sz="3200" b="1" dirty="0" smtClean="0">
                <a:solidFill>
                  <a:srgbClr val="A4372F"/>
                </a:solidFill>
                <a:sym typeface="Arial" charset="0"/>
              </a:rPr>
              <a:t>Executive team with more than 15 years experience in Missouri   (Argosy &amp; Isle)</a:t>
            </a:r>
            <a:br>
              <a:rPr lang="en-US" sz="3200" b="1" dirty="0" smtClean="0">
                <a:solidFill>
                  <a:srgbClr val="A4372F"/>
                </a:solidFill>
                <a:sym typeface="Arial" charset="0"/>
              </a:rPr>
            </a:br>
            <a:r>
              <a:rPr lang="en-US" sz="3200" b="1" dirty="0" smtClean="0">
                <a:solidFill>
                  <a:srgbClr val="A4372F"/>
                </a:solidFill>
                <a:sym typeface="Arial" charset="0"/>
              </a:rPr>
              <a:t/>
            </a:r>
            <a:br>
              <a:rPr lang="en-US" sz="3200" b="1" dirty="0" smtClean="0">
                <a:solidFill>
                  <a:srgbClr val="A4372F"/>
                </a:solidFill>
                <a:sym typeface="Arial" charset="0"/>
              </a:rPr>
            </a:br>
            <a:r>
              <a:rPr lang="en-US" sz="3200" b="1" dirty="0" smtClean="0">
                <a:solidFill>
                  <a:srgbClr val="A4372F"/>
                </a:solidFill>
                <a:sym typeface="Arial" charset="0"/>
              </a:rPr>
              <a:t>Relocated Isle’s corporate office to Missouri five years ago</a:t>
            </a:r>
            <a:endParaRPr lang="en-US" sz="3200" b="1" dirty="0">
              <a:solidFill>
                <a:srgbClr val="A4372F"/>
              </a:solidFill>
              <a:sym typeface="Arial" charset="0"/>
            </a:endParaRPr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92400" y="2590800"/>
            <a:ext cx="8077200" cy="8382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B98822"/>
                </a:solidFill>
                <a:effectLst/>
                <a:uLnTx/>
                <a:uFillTx/>
                <a:latin typeface="Arial" charset="0"/>
                <a:ea typeface="+mj-ea"/>
                <a:cs typeface="+mj-cs"/>
                <a:sym typeface="Arial" charset="0"/>
              </a:rPr>
              <a:t>Deep Commitment to Missouri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98822"/>
              </a:solidFill>
              <a:effectLst/>
              <a:uLnTx/>
              <a:uFillTx/>
              <a:latin typeface="Arial" charset="0"/>
              <a:ea typeface="+mj-ea"/>
              <a:cs typeface="+mj-cs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52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idx="1"/>
          </p:nvPr>
        </p:nvSpPr>
        <p:spPr>
          <a:xfrm>
            <a:off x="2448719" y="7772400"/>
            <a:ext cx="8107362" cy="835025"/>
          </a:xfrm>
          <a:solidFill>
            <a:schemeClr val="bg1"/>
          </a:solidFill>
          <a:ln>
            <a:noFill/>
          </a:ln>
        </p:spPr>
        <p:txBody>
          <a:bodyPr rIns="166398"/>
          <a:lstStyle/>
          <a:p>
            <a:pPr marL="382588" indent="-3429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300" b="1" dirty="0" smtClean="0"/>
              <a:t>Isle </a:t>
            </a:r>
            <a:r>
              <a:rPr lang="en-US" sz="3300" b="1" dirty="0"/>
              <a:t>at Cape </a:t>
            </a:r>
            <a:r>
              <a:rPr lang="en-US" sz="3300" b="1" dirty="0" smtClean="0"/>
              <a:t>Girardeau</a:t>
            </a:r>
            <a:endParaRPr lang="en-US" sz="3300" b="1" dirty="0"/>
          </a:p>
          <a:p>
            <a:pPr marL="382588" indent="-3429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/>
              <a:t>Artist Rendering</a:t>
            </a:r>
          </a:p>
        </p:txBody>
      </p:sp>
      <p:pic>
        <p:nvPicPr>
          <p:cNvPr id="5" name="Picture 4" descr="100048 Exterior Cam03_Low 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57200"/>
            <a:ext cx="13004800" cy="73181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8" name="Content Placeholder 4" descr="100048 Lobb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13004800" cy="7318375"/>
          </a:xfrm>
          <a:noFill/>
          <a:ln/>
        </p:spPr>
      </p:pic>
      <p:sp>
        <p:nvSpPr>
          <p:cNvPr id="5" name="Text Box 5"/>
          <p:cNvSpPr txBox="1">
            <a:spLocks/>
          </p:cNvSpPr>
          <p:nvPr/>
        </p:nvSpPr>
        <p:spPr bwMode="auto">
          <a:xfrm>
            <a:off x="5017057" y="7924800"/>
            <a:ext cx="3118162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/>
              <a:t>Promenade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Content Placeholder 4" descr="100048 Skydeck.jpg"/>
          <p:cNvPicPr>
            <a:picLocks noGrp="1" noChangeAspect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3004800" cy="7308850"/>
          </a:xfrm>
          <a:noFill/>
          <a:ln/>
        </p:spPr>
      </p:pic>
      <p:sp>
        <p:nvSpPr>
          <p:cNvPr id="92165" name="Text Box 5"/>
          <p:cNvSpPr txBox="1">
            <a:spLocks/>
          </p:cNvSpPr>
          <p:nvPr/>
        </p:nvSpPr>
        <p:spPr bwMode="auto">
          <a:xfrm>
            <a:off x="3346183" y="8077200"/>
            <a:ext cx="675871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 smtClean="0"/>
              <a:t>Skydeck</a:t>
            </a:r>
            <a:r>
              <a:rPr lang="en-US" b="1" dirty="0" smtClean="0"/>
              <a:t> Grill and Terrace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6" name="Picture 4" descr="100048 Lone Wo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4800" cy="8001000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/>
          </p:cNvSpPr>
          <p:nvPr/>
        </p:nvSpPr>
        <p:spPr bwMode="auto">
          <a:xfrm>
            <a:off x="4228444" y="8610600"/>
            <a:ext cx="486691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/>
              <a:t>Lone Wolf Lounge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852" name="Picture 4" descr="100048 Exterior Lone Wo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675"/>
            <a:ext cx="13004800" cy="8372475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/>
          </p:cNvSpPr>
          <p:nvPr/>
        </p:nvSpPr>
        <p:spPr bwMode="auto">
          <a:xfrm>
            <a:off x="2693568" y="8534400"/>
            <a:ext cx="7617663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/>
              <a:t>Lone Wolf and Outdoor Patio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4" name="Picture 4" descr="100048 Event Cen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3004800" cy="7312025"/>
          </a:xfrm>
          <a:noFill/>
          <a:ln/>
        </p:spPr>
      </p:pic>
      <p:sp>
        <p:nvSpPr>
          <p:cNvPr id="97285" name="Text Box 5"/>
          <p:cNvSpPr txBox="1">
            <a:spLocks/>
          </p:cNvSpPr>
          <p:nvPr/>
        </p:nvSpPr>
        <p:spPr bwMode="auto">
          <a:xfrm>
            <a:off x="2881312" y="7924800"/>
            <a:ext cx="7726795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Event and Conference Center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rrowheads="1"/>
          </p:cNvPicPr>
          <p:nvPr/>
        </p:nvPicPr>
        <p:blipFill>
          <a:blip r:embed="rId2" cstate="print"/>
          <a:srcRect l="2736" t="12134" r="2736" b="12134"/>
          <a:stretch>
            <a:fillRect/>
          </a:stretch>
        </p:blipFill>
        <p:spPr bwMode="auto">
          <a:xfrm>
            <a:off x="8801100" y="3721100"/>
            <a:ext cx="37338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0" y="2679700"/>
            <a:ext cx="3905250" cy="488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rrowheads="1"/>
          </p:cNvPicPr>
          <p:nvPr/>
        </p:nvPicPr>
        <p:blipFill>
          <a:blip r:embed="rId4" cstate="print"/>
          <a:srcRect l="8246" t="397" r="46437" b="2776"/>
          <a:stretch>
            <a:fillRect/>
          </a:stretch>
        </p:blipFill>
        <p:spPr bwMode="auto">
          <a:xfrm>
            <a:off x="4521200" y="6616700"/>
            <a:ext cx="3797300" cy="309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rrowheads="1"/>
          </p:cNvPicPr>
          <p:nvPr/>
        </p:nvPicPr>
        <p:blipFill>
          <a:blip r:embed="rId5" cstate="print"/>
          <a:srcRect l="23323" t="1303" r="5217" b="38345"/>
          <a:stretch>
            <a:fillRect/>
          </a:stretch>
        </p:blipFill>
        <p:spPr bwMode="auto">
          <a:xfrm>
            <a:off x="3708400" y="-25400"/>
            <a:ext cx="4610100" cy="292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rrowheads="1"/>
          </p:cNvPicPr>
          <p:nvPr/>
        </p:nvPicPr>
        <p:blipFill>
          <a:blip r:embed="rId6" cstate="print"/>
          <a:srcRect l="7477" r="30838" b="1404"/>
          <a:stretch>
            <a:fillRect/>
          </a:stretch>
        </p:blipFill>
        <p:spPr bwMode="auto">
          <a:xfrm>
            <a:off x="0" y="0"/>
            <a:ext cx="4610100" cy="980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4" name="Rectangle 6"/>
          <p:cNvSpPr>
            <a:spLocks/>
          </p:cNvSpPr>
          <p:nvPr/>
        </p:nvSpPr>
        <p:spPr bwMode="auto">
          <a:xfrm>
            <a:off x="8583613" y="6400800"/>
            <a:ext cx="42545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8256" bIns="0" anchor="ctr"/>
          <a:lstStyle/>
          <a:p>
            <a:pPr algn="l">
              <a:lnSpc>
                <a:spcPct val="80000"/>
              </a:lnSpc>
            </a:pPr>
            <a:r>
              <a:rPr lang="en-US" sz="2800">
                <a:solidFill>
                  <a:srgbClr val="CA9229"/>
                </a:solidFill>
                <a:latin typeface="Arial" charset="0"/>
                <a:cs typeface="Arial" charset="0"/>
                <a:sym typeface="Arial" charset="0"/>
              </a:rPr>
              <a:t>Farm fresh... </a:t>
            </a:r>
          </a:p>
          <a:p>
            <a:pPr algn="l">
              <a:lnSpc>
                <a:spcPct val="80000"/>
              </a:lnSpc>
            </a:pPr>
            <a:r>
              <a:rPr lang="en-US" sz="4400" b="1">
                <a:solidFill>
                  <a:srgbClr val="CA9229"/>
                </a:solidFill>
                <a:latin typeface="Arial" charset="0"/>
                <a:cs typeface="Arial" charset="0"/>
                <a:sym typeface="Arial" charset="0"/>
              </a:rPr>
              <a:t>   </a:t>
            </a:r>
            <a:r>
              <a:rPr lang="en-US" sz="4000" b="1">
                <a:solidFill>
                  <a:srgbClr val="CA9229"/>
                </a:solidFill>
                <a:latin typeface="Arial" charset="0"/>
                <a:cs typeface="Arial" charset="0"/>
                <a:sym typeface="Arial" charset="0"/>
              </a:rPr>
              <a:t>Straight to you.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ck's Animat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211890"/>
            <a:ext cx="13004800" cy="73266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20835" name="Rectangle 3"/>
          <p:cNvSpPr>
            <a:spLocks/>
          </p:cNvSpPr>
          <p:nvPr/>
        </p:nvSpPr>
        <p:spPr bwMode="auto">
          <a:xfrm>
            <a:off x="2844800" y="3810000"/>
            <a:ext cx="9296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Paul Keller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Chief Development Officer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20836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73411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73414" name="Rectangle 6"/>
          <p:cNvSpPr>
            <a:spLocks/>
          </p:cNvSpPr>
          <p:nvPr/>
        </p:nvSpPr>
        <p:spPr bwMode="auto">
          <a:xfrm>
            <a:off x="3073400" y="990600"/>
            <a:ext cx="8263801" cy="1754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B98822"/>
                </a:solidFill>
              </a:rPr>
              <a:t>Our two brand strategy</a:t>
            </a:r>
            <a:br>
              <a:rPr lang="en-US" sz="3600" b="1" dirty="0">
                <a:solidFill>
                  <a:srgbClr val="B98822"/>
                </a:solidFill>
              </a:rPr>
            </a:br>
            <a:r>
              <a:rPr lang="en-US" sz="3600" b="1" dirty="0">
                <a:solidFill>
                  <a:srgbClr val="B98822"/>
                </a:solidFill>
              </a:rPr>
              <a:t>expands the customer base</a:t>
            </a:r>
          </a:p>
          <a:p>
            <a:r>
              <a:rPr lang="en-US" sz="3600" b="1" dirty="0">
                <a:solidFill>
                  <a:srgbClr val="B98822"/>
                </a:solidFill>
              </a:rPr>
              <a:t>with two products in the same family</a:t>
            </a:r>
          </a:p>
        </p:txBody>
      </p:sp>
      <p:pic>
        <p:nvPicPr>
          <p:cNvPr id="6150" name="Picture 13" descr="LadyLuck-300px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3886200"/>
            <a:ext cx="3033713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1" descr="Isle_Casino-300px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9800" y="4572000"/>
            <a:ext cx="21669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7" name="Rectangle 9"/>
          <p:cNvSpPr>
            <a:spLocks/>
          </p:cNvSpPr>
          <p:nvPr/>
        </p:nvSpPr>
        <p:spPr bwMode="auto">
          <a:xfrm>
            <a:off x="2387600" y="6705600"/>
            <a:ext cx="10922000" cy="1917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dirty="0">
              <a:solidFill>
                <a:srgbClr val="A4372F"/>
              </a:solidFill>
            </a:endParaRPr>
          </a:p>
          <a:p>
            <a:endParaRPr lang="en-US" sz="2400" dirty="0">
              <a:solidFill>
                <a:srgbClr val="A4372F"/>
              </a:solidFill>
            </a:endParaRPr>
          </a:p>
          <a:p>
            <a:pPr algn="l"/>
            <a:r>
              <a:rPr lang="en-US" sz="2400" dirty="0">
                <a:solidFill>
                  <a:srgbClr val="A4372F"/>
                </a:solidFill>
              </a:rPr>
              <a:t>Focus on </a:t>
            </a:r>
            <a:r>
              <a:rPr lang="en-US" sz="2400" u="sng" dirty="0">
                <a:solidFill>
                  <a:srgbClr val="A4372F"/>
                </a:solidFill>
              </a:rPr>
              <a:t>close proximity</a:t>
            </a:r>
            <a:r>
              <a:rPr lang="en-US" sz="2400" dirty="0">
                <a:solidFill>
                  <a:srgbClr val="A4372F"/>
                </a:solidFill>
              </a:rPr>
              <a:t> patrons		Focus on regional patrons</a:t>
            </a:r>
          </a:p>
          <a:p>
            <a:pPr algn="l"/>
            <a:r>
              <a:rPr lang="en-US" sz="2400" u="sng" dirty="0">
                <a:solidFill>
                  <a:srgbClr val="A4372F"/>
                </a:solidFill>
              </a:rPr>
              <a:t>Limited </a:t>
            </a:r>
            <a:r>
              <a:rPr lang="en-US" sz="2400" dirty="0">
                <a:solidFill>
                  <a:srgbClr val="A4372F"/>
                </a:solidFill>
              </a:rPr>
              <a:t>amenities				</a:t>
            </a:r>
            <a:r>
              <a:rPr lang="en-US" sz="2400" u="sng" dirty="0">
                <a:solidFill>
                  <a:srgbClr val="A4372F"/>
                </a:solidFill>
              </a:rPr>
              <a:t>Expanded </a:t>
            </a:r>
            <a:r>
              <a:rPr lang="en-US" sz="2400" dirty="0">
                <a:solidFill>
                  <a:srgbClr val="A4372F"/>
                </a:solidFill>
              </a:rPr>
              <a:t>amenities</a:t>
            </a:r>
          </a:p>
          <a:p>
            <a:pPr algn="l"/>
            <a:r>
              <a:rPr lang="en-US" sz="2400" u="sng" dirty="0">
                <a:solidFill>
                  <a:srgbClr val="A4372F"/>
                </a:solidFill>
              </a:rPr>
              <a:t>Product</a:t>
            </a:r>
            <a:r>
              <a:rPr lang="en-US" sz="2400" dirty="0">
                <a:solidFill>
                  <a:srgbClr val="A4372F"/>
                </a:solidFill>
              </a:rPr>
              <a:t> driven (gaming devices)		Conference and </a:t>
            </a:r>
            <a:r>
              <a:rPr lang="en-US" sz="2400" u="sng" dirty="0">
                <a:solidFill>
                  <a:srgbClr val="A4372F"/>
                </a:solidFill>
              </a:rPr>
              <a:t>experience</a:t>
            </a:r>
            <a:r>
              <a:rPr lang="en-US" sz="2400" dirty="0">
                <a:solidFill>
                  <a:srgbClr val="A4372F"/>
                </a:solidFill>
              </a:rPr>
              <a:t> driven</a:t>
            </a:r>
          </a:p>
        </p:txBody>
      </p:sp>
      <p:sp>
        <p:nvSpPr>
          <p:cNvPr id="273419" name="Line 11"/>
          <p:cNvSpPr>
            <a:spLocks noChangeShapeType="1"/>
          </p:cNvSpPr>
          <p:nvPr/>
        </p:nvSpPr>
        <p:spPr bwMode="auto">
          <a:xfrm>
            <a:off x="7416800" y="6096000"/>
            <a:ext cx="0" cy="2971800"/>
          </a:xfrm>
          <a:prstGeom prst="line">
            <a:avLst/>
          </a:prstGeom>
          <a:noFill/>
          <a:ln w="38100">
            <a:solidFill>
              <a:srgbClr val="A4372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8674" name="Picture 2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2895600" y="4864100"/>
            <a:ext cx="9791700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>
              <a:lnSpc>
                <a:spcPct val="120000"/>
              </a:lnSpc>
              <a:spcBef>
                <a:spcPts val="3000"/>
              </a:spcBef>
            </a:pPr>
            <a:r>
              <a:rPr lang="en-US" sz="30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Over 200 </a:t>
            </a:r>
            <a:r>
              <a:rPr lang="en-US" sz="3000" b="1" dirty="0" smtClean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years of experience </a:t>
            </a:r>
            <a:r>
              <a:rPr lang="en-US" sz="30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in </a:t>
            </a:r>
            <a:r>
              <a:rPr lang="en-US" sz="3000" b="1" dirty="0" smtClean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the gaming </a:t>
            </a:r>
            <a:r>
              <a:rPr lang="en-US" sz="30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and </a:t>
            </a:r>
            <a:r>
              <a:rPr lang="en-US" sz="3000" b="1" dirty="0" smtClean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entertainment industry</a:t>
            </a:r>
            <a:endParaRPr lang="en-US" sz="3000" b="1" dirty="0">
              <a:solidFill>
                <a:srgbClr val="A4372F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3000"/>
              </a:spcBef>
            </a:pPr>
            <a:r>
              <a:rPr lang="en-US" sz="3000" b="1" dirty="0" smtClean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Having managed </a:t>
            </a:r>
            <a:r>
              <a:rPr lang="en-US" sz="30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more than 75 properties in 20 states </a:t>
            </a:r>
            <a:br>
              <a:rPr lang="en-US" sz="30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</a:br>
            <a:endParaRPr lang="en-US" sz="3000" b="1" dirty="0">
              <a:solidFill>
                <a:srgbClr val="A4372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2768600" y="2819400"/>
            <a:ext cx="99695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35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The Isle Management Team Represents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9805" t="18726" r="15355" b="18323"/>
          <a:stretch>
            <a:fillRect/>
          </a:stretch>
        </p:blipFill>
        <p:spPr bwMode="auto">
          <a:xfrm>
            <a:off x="4140200" y="4859338"/>
            <a:ext cx="8878888" cy="499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7838" r="7619" b="10799"/>
          <a:stretch>
            <a:fillRect/>
          </a:stretch>
        </p:blipFill>
        <p:spPr bwMode="auto">
          <a:xfrm>
            <a:off x="779463" y="1292225"/>
            <a:ext cx="2352675" cy="218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b="7419"/>
          <a:stretch>
            <a:fillRect/>
          </a:stretch>
        </p:blipFill>
        <p:spPr bwMode="auto">
          <a:xfrm>
            <a:off x="522288" y="6289675"/>
            <a:ext cx="2855912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100048 Exterior Cam03_Low 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0200" y="2"/>
            <a:ext cx="8864599" cy="4988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8900" name="Picture 4" descr="Clock_0080[2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275"/>
            <a:ext cx="13004800" cy="8670925"/>
          </a:xfrm>
          <a:prstGeom prst="rect">
            <a:avLst/>
          </a:prstGeom>
          <a:noFill/>
        </p:spPr>
      </p:pic>
      <p:sp>
        <p:nvSpPr>
          <p:cNvPr id="208901" name="Text Box 5"/>
          <p:cNvSpPr txBox="1">
            <a:spLocks/>
          </p:cNvSpPr>
          <p:nvPr/>
        </p:nvSpPr>
        <p:spPr bwMode="auto">
          <a:xfrm>
            <a:off x="3223297" y="533400"/>
            <a:ext cx="6558206" cy="26776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A7967"/>
                </a:solidFill>
              </a:rPr>
              <a:t>Creating another reason </a:t>
            </a:r>
            <a:endParaRPr lang="en-US" b="1" dirty="0">
              <a:solidFill>
                <a:srgbClr val="8A7967"/>
              </a:solidFill>
            </a:endParaRPr>
          </a:p>
          <a:p>
            <a:r>
              <a:rPr lang="en-US" b="1" dirty="0">
                <a:solidFill>
                  <a:srgbClr val="8A7967"/>
                </a:solidFill>
              </a:rPr>
              <a:t>for people to come </a:t>
            </a:r>
          </a:p>
          <a:p>
            <a:r>
              <a:rPr lang="en-US" b="1" dirty="0" smtClean="0">
                <a:solidFill>
                  <a:srgbClr val="8A7967"/>
                </a:solidFill>
              </a:rPr>
              <a:t>downtown</a:t>
            </a:r>
            <a:endParaRPr lang="en-US" b="1" dirty="0">
              <a:solidFill>
                <a:srgbClr val="8A7967"/>
              </a:solidFill>
            </a:endParaRP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33</a:t>
            </a:r>
          </a:p>
        </p:txBody>
      </p:sp>
      <p:pic>
        <p:nvPicPr>
          <p:cNvPr id="10035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00356" name="Rectangle 4"/>
          <p:cNvSpPr>
            <a:spLocks/>
          </p:cNvSpPr>
          <p:nvPr/>
        </p:nvSpPr>
        <p:spPr bwMode="auto">
          <a:xfrm>
            <a:off x="2387600" y="3276600"/>
            <a:ext cx="102108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endParaRPr lang="en-US" sz="6000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00357" name="Picture 6" descr="CapeCarve_Final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838200"/>
            <a:ext cx="10363200" cy="768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/>
          </p:cNvSpPr>
          <p:nvPr/>
        </p:nvSpPr>
        <p:spPr bwMode="auto">
          <a:xfrm>
            <a:off x="5135563" y="8763000"/>
            <a:ext cx="4644221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3300"/>
                </a:solidFill>
              </a:rPr>
              <a:t>Regional </a:t>
            </a:r>
            <a:r>
              <a:rPr lang="en-US" b="1" dirty="0">
                <a:solidFill>
                  <a:srgbClr val="CC3300"/>
                </a:solidFill>
              </a:rPr>
              <a:t>Markets</a:t>
            </a:r>
            <a:endParaRPr lang="en-US" b="1" u="sng" dirty="0">
              <a:solidFill>
                <a:srgbClr val="CC3300"/>
              </a:solidFill>
            </a:endParaRPr>
          </a:p>
        </p:txBody>
      </p:sp>
      <p:sp>
        <p:nvSpPr>
          <p:cNvPr id="106506" name="Oval 10"/>
          <p:cNvSpPr>
            <a:spLocks/>
          </p:cNvSpPr>
          <p:nvPr/>
        </p:nvSpPr>
        <p:spPr bwMode="auto">
          <a:xfrm>
            <a:off x="4597400" y="2438400"/>
            <a:ext cx="6477000" cy="4876800"/>
          </a:xfrm>
          <a:prstGeom prst="ellips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100360" name="Oval 11"/>
          <p:cNvSpPr>
            <a:spLocks/>
          </p:cNvSpPr>
          <p:nvPr/>
        </p:nvSpPr>
        <p:spPr bwMode="auto">
          <a:xfrm>
            <a:off x="8636000" y="4038600"/>
            <a:ext cx="533400" cy="457200"/>
          </a:xfrm>
          <a:prstGeom prst="ellipse">
            <a:avLst/>
          </a:prstGeom>
          <a:solidFill>
            <a:srgbClr val="66FF33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u="sng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05828" name="Rectangle 4"/>
          <p:cNvSpPr>
            <a:spLocks/>
          </p:cNvSpPr>
          <p:nvPr/>
        </p:nvSpPr>
        <p:spPr bwMode="auto">
          <a:xfrm>
            <a:off x="2844800" y="1219200"/>
            <a:ext cx="9271000" cy="65865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4372F"/>
                </a:solidFill>
                <a:sym typeface="Arial" charset="0"/>
              </a:rPr>
              <a:t>600,000 visits will be from outside </a:t>
            </a:r>
            <a:r>
              <a:rPr lang="en-US" b="1" dirty="0" smtClean="0">
                <a:solidFill>
                  <a:srgbClr val="A4372F"/>
                </a:solidFill>
                <a:sym typeface="Arial" charset="0"/>
              </a:rPr>
              <a:t>Cape/Jackson </a:t>
            </a:r>
            <a:r>
              <a:rPr lang="en-US" b="1" dirty="0">
                <a:solidFill>
                  <a:srgbClr val="A4372F"/>
                </a:solidFill>
                <a:sym typeface="Arial" charset="0"/>
              </a:rPr>
              <a:t>MSA </a:t>
            </a:r>
          </a:p>
          <a:p>
            <a:endParaRPr lang="en-US" b="1" dirty="0">
              <a:solidFill>
                <a:srgbClr val="CC3300"/>
              </a:solidFill>
              <a:sym typeface="Arial" charset="0"/>
            </a:endParaRPr>
          </a:p>
          <a:p>
            <a:r>
              <a:rPr lang="en-US" b="1" dirty="0">
                <a:solidFill>
                  <a:srgbClr val="A4372F"/>
                </a:solidFill>
                <a:sym typeface="Arial" charset="0"/>
              </a:rPr>
              <a:t>Markets will extend into </a:t>
            </a:r>
            <a:r>
              <a:rPr lang="en-US" b="1" u="sng" dirty="0">
                <a:solidFill>
                  <a:srgbClr val="B98822"/>
                </a:solidFill>
                <a:sym typeface="Arial" charset="0"/>
              </a:rPr>
              <a:t>in 6 States</a:t>
            </a:r>
          </a:p>
          <a:p>
            <a:endParaRPr lang="en-US" b="1" i="1" dirty="0">
              <a:solidFill>
                <a:srgbClr val="CC3300"/>
              </a:solidFill>
              <a:sym typeface="Arial" charset="0"/>
            </a:endParaRP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1. northern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Arkansas</a:t>
            </a:r>
            <a:r>
              <a:rPr lang="en-US" sz="3600" b="1" i="1" dirty="0">
                <a:solidFill>
                  <a:srgbClr val="CC3300"/>
                </a:solidFill>
                <a:sym typeface="Arial" charset="0"/>
              </a:rPr>
              <a:t> </a:t>
            </a: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2. southern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Illinois</a:t>
            </a:r>
            <a:r>
              <a:rPr lang="en-US" sz="3600" b="1" i="1" dirty="0">
                <a:solidFill>
                  <a:srgbClr val="CC3300"/>
                </a:solidFill>
                <a:sym typeface="Arial" charset="0"/>
              </a:rPr>
              <a:t> </a:t>
            </a: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3. mid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Missouri</a:t>
            </a:r>
            <a:r>
              <a:rPr lang="en-US" sz="3600" b="1" i="1" dirty="0">
                <a:solidFill>
                  <a:srgbClr val="CC3300"/>
                </a:solidFill>
                <a:sym typeface="Arial" charset="0"/>
              </a:rPr>
              <a:t> </a:t>
            </a: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4. western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Tennessee</a:t>
            </a:r>
            <a:r>
              <a:rPr lang="en-US" sz="3600" b="1" i="1" dirty="0">
                <a:solidFill>
                  <a:srgbClr val="CC3300"/>
                </a:solidFill>
                <a:sym typeface="Arial" charset="0"/>
              </a:rPr>
              <a:t> </a:t>
            </a: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5. western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Kentucky</a:t>
            </a:r>
            <a:r>
              <a:rPr lang="en-US" sz="3600" b="1" i="1" dirty="0">
                <a:solidFill>
                  <a:srgbClr val="CC3300"/>
                </a:solidFill>
                <a:sym typeface="Arial" charset="0"/>
              </a:rPr>
              <a:t> </a:t>
            </a:r>
          </a:p>
          <a:p>
            <a:pPr algn="l"/>
            <a:r>
              <a:rPr lang="en-US" sz="3600" b="1" i="1" dirty="0">
                <a:solidFill>
                  <a:srgbClr val="A4372F"/>
                </a:solidFill>
                <a:sym typeface="Arial" charset="0"/>
              </a:rPr>
              <a:t>6. southern </a:t>
            </a:r>
            <a:r>
              <a:rPr lang="en-US" sz="3600" b="1" i="1" u="sng" dirty="0">
                <a:solidFill>
                  <a:srgbClr val="B98822"/>
                </a:solidFill>
                <a:sym typeface="Arial" charset="0"/>
              </a:rPr>
              <a:t>Indiana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30</a:t>
            </a:r>
          </a:p>
        </p:txBody>
      </p:sp>
      <p:pic>
        <p:nvPicPr>
          <p:cNvPr id="10342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03428" name="Rectangle 3"/>
          <p:cNvSpPr>
            <a:spLocks/>
          </p:cNvSpPr>
          <p:nvPr/>
        </p:nvSpPr>
        <p:spPr bwMode="auto">
          <a:xfrm>
            <a:off x="2324100" y="3441700"/>
            <a:ext cx="92964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endParaRPr lang="en-US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86021" name="Rectangle 5"/>
          <p:cNvSpPr>
            <a:spLocks/>
          </p:cNvSpPr>
          <p:nvPr/>
        </p:nvSpPr>
        <p:spPr bwMode="auto">
          <a:xfrm>
            <a:off x="2844800" y="4876800"/>
            <a:ext cx="97663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10000"/>
              </a:lnSpc>
              <a:spcBef>
                <a:spcPts val="3700"/>
              </a:spcBef>
            </a:pPr>
            <a:r>
              <a:rPr lang="en-US" sz="3600" b="1" dirty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Estimated weekly visitation: </a:t>
            </a:r>
            <a:r>
              <a:rPr lang="en-US" sz="36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25,000</a:t>
            </a: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r>
              <a:rPr lang="en-US" sz="3600" b="1" dirty="0">
                <a:solidFill>
                  <a:srgbClr val="5C5C5C"/>
                </a:solidFill>
                <a:latin typeface="Arial" charset="0"/>
                <a:cs typeface="Arial" charset="0"/>
                <a:sym typeface="Arial" charset="0"/>
              </a:rPr>
              <a:t>Estimated new annual visits: </a:t>
            </a:r>
            <a:r>
              <a:rPr lang="en-US" sz="36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Over 1,000,000</a:t>
            </a: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endParaRPr lang="en-US" sz="3200" b="1" dirty="0">
              <a:solidFill>
                <a:srgbClr val="5C5C5C"/>
              </a:solidFill>
              <a:latin typeface="Arial" charset="0"/>
              <a:sym typeface="Arial" charset="0"/>
            </a:endParaRP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endParaRPr lang="en-US" sz="2400" b="1" dirty="0">
              <a:solidFill>
                <a:srgbClr val="5C5C5C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86023" name="Rectangle 7"/>
          <p:cNvSpPr>
            <a:spLocks/>
          </p:cNvSpPr>
          <p:nvPr/>
        </p:nvSpPr>
        <p:spPr bwMode="auto">
          <a:xfrm>
            <a:off x="2768600" y="2819400"/>
            <a:ext cx="10236200" cy="1371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b="1" dirty="0">
                <a:solidFill>
                  <a:srgbClr val="B98822"/>
                </a:solidFill>
                <a:sym typeface="Arial" charset="0"/>
              </a:rPr>
              <a:t>Significant increase in visits to downtown Cape Girardeau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30</a:t>
            </a:r>
          </a:p>
        </p:txBody>
      </p:sp>
      <p:pic>
        <p:nvPicPr>
          <p:cNvPr id="217091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17092" name="Rectangle 3"/>
          <p:cNvSpPr>
            <a:spLocks/>
          </p:cNvSpPr>
          <p:nvPr/>
        </p:nvSpPr>
        <p:spPr bwMode="auto">
          <a:xfrm>
            <a:off x="2324100" y="3441700"/>
            <a:ext cx="92964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endParaRPr lang="en-US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86021" name="Rectangle 5"/>
          <p:cNvSpPr>
            <a:spLocks/>
          </p:cNvSpPr>
          <p:nvPr/>
        </p:nvSpPr>
        <p:spPr bwMode="auto">
          <a:xfrm>
            <a:off x="2844800" y="3962400"/>
            <a:ext cx="94615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10000"/>
              </a:lnSpc>
              <a:spcBef>
                <a:spcPts val="3700"/>
              </a:spcBef>
            </a:pPr>
            <a:r>
              <a:rPr lang="en-US" sz="36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Harrah’s Metropolis, </a:t>
            </a:r>
            <a:r>
              <a:rPr lang="en-US" sz="36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Illinois: </a:t>
            </a:r>
            <a:r>
              <a:rPr lang="en-US" sz="36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68 miles </a:t>
            </a: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r>
              <a:rPr lang="en-US" sz="3600" b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Lady Luck </a:t>
            </a:r>
            <a:r>
              <a:rPr lang="en-US" sz="36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Caruthersville: </a:t>
            </a:r>
            <a:r>
              <a:rPr lang="en-US" sz="3600" b="1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85 miles</a:t>
            </a: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r>
              <a:rPr lang="en-US" sz="3600" b="1" dirty="0">
                <a:solidFill>
                  <a:srgbClr val="8A7967"/>
                </a:solidFill>
                <a:sym typeface="Arial" charset="0"/>
              </a:rPr>
              <a:t>River </a:t>
            </a:r>
            <a:r>
              <a:rPr lang="en-US" sz="3600" b="1" dirty="0" smtClean="0">
                <a:solidFill>
                  <a:srgbClr val="8A7967"/>
                </a:solidFill>
                <a:sym typeface="Arial" charset="0"/>
              </a:rPr>
              <a:t>City, St. Louis County:</a:t>
            </a:r>
            <a:r>
              <a:rPr lang="en-US" b="1" dirty="0" smtClean="0">
                <a:solidFill>
                  <a:srgbClr val="8A7967"/>
                </a:solidFill>
                <a:sym typeface="Arial" charset="0"/>
              </a:rPr>
              <a:t> </a:t>
            </a:r>
            <a:r>
              <a:rPr lang="en-US" sz="3600" b="1" dirty="0">
                <a:solidFill>
                  <a:srgbClr val="A4372F"/>
                </a:solidFill>
                <a:sym typeface="Arial" charset="0"/>
              </a:rPr>
              <a:t>109 miles</a:t>
            </a:r>
            <a:endParaRPr lang="en-US" sz="3600" b="1" dirty="0">
              <a:solidFill>
                <a:srgbClr val="A4372F"/>
              </a:solidFill>
              <a:latin typeface="Arial" charset="0"/>
              <a:sym typeface="Arial" charset="0"/>
            </a:endParaRP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endParaRPr lang="en-US" sz="3600" b="1" dirty="0">
              <a:solidFill>
                <a:srgbClr val="5C5C5C"/>
              </a:solidFill>
              <a:latin typeface="Arial" charset="0"/>
              <a:sym typeface="Arial" charset="0"/>
            </a:endParaRPr>
          </a:p>
          <a:p>
            <a:pPr algn="l">
              <a:lnSpc>
                <a:spcPct val="110000"/>
              </a:lnSpc>
              <a:spcBef>
                <a:spcPts val="3700"/>
              </a:spcBef>
            </a:pPr>
            <a:endParaRPr lang="en-US" sz="2400" b="1" dirty="0">
              <a:solidFill>
                <a:srgbClr val="5C5C5C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86023" name="Rectangle 7"/>
          <p:cNvSpPr>
            <a:spLocks/>
          </p:cNvSpPr>
          <p:nvPr/>
        </p:nvSpPr>
        <p:spPr bwMode="auto">
          <a:xfrm>
            <a:off x="2768600" y="2819400"/>
            <a:ext cx="10236200" cy="7318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b="1" dirty="0">
                <a:solidFill>
                  <a:srgbClr val="B98822"/>
                </a:solidFill>
                <a:sym typeface="Arial" charset="0"/>
              </a:rPr>
              <a:t>Proximity to other casinos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obs and taxes.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00" y="444500"/>
            <a:ext cx="11819467" cy="8864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4" name="Group 6"/>
          <p:cNvGrpSpPr>
            <a:grpSpLocks/>
          </p:cNvGrpSpPr>
          <p:nvPr/>
        </p:nvGrpSpPr>
        <p:grpSpPr bwMode="auto">
          <a:xfrm>
            <a:off x="5197475" y="4108450"/>
            <a:ext cx="5924550" cy="4903788"/>
            <a:chOff x="0" y="0"/>
            <a:chExt cx="3731" cy="3089"/>
          </a:xfrm>
        </p:grpSpPr>
        <p:sp>
          <p:nvSpPr>
            <p:cNvPr id="78855" name="Rectangle 7"/>
            <p:cNvSpPr>
              <a:spLocks/>
            </p:cNvSpPr>
            <p:nvPr/>
          </p:nvSpPr>
          <p:spPr bwMode="auto">
            <a:xfrm rot="-3488041">
              <a:off x="2269" y="635"/>
              <a:ext cx="1704" cy="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500" b="1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BOONVILLE</a:t>
              </a:r>
            </a:p>
          </p:txBody>
        </p:sp>
        <p:sp>
          <p:nvSpPr>
            <p:cNvPr id="78856" name="Rectangle 8"/>
            <p:cNvSpPr>
              <a:spLocks/>
            </p:cNvSpPr>
            <p:nvPr/>
          </p:nvSpPr>
          <p:spPr bwMode="auto">
            <a:xfrm rot="-2244321">
              <a:off x="26" y="2535"/>
              <a:ext cx="783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200" b="1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CAPE</a:t>
              </a:r>
            </a:p>
          </p:txBody>
        </p:sp>
      </p:grpSp>
      <p:pic>
        <p:nvPicPr>
          <p:cNvPr id="10" name="Picture 9" descr="Jobs and taxes.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674600" cy="95059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bs and taxes.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00" y="152400"/>
            <a:ext cx="12623800" cy="9467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bs and taxes.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0547350" y="8890000"/>
            <a:ext cx="2682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6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6627" name="Rectangle 3"/>
          <p:cNvSpPr>
            <a:spLocks/>
          </p:cNvSpPr>
          <p:nvPr/>
        </p:nvSpPr>
        <p:spPr bwMode="auto">
          <a:xfrm>
            <a:off x="2844800" y="2336800"/>
            <a:ext cx="11760200" cy="118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8" bIns="0"/>
          <a:lstStyle/>
          <a:p>
            <a:pPr marL="57150" algn="l"/>
            <a:r>
              <a:rPr lang="en-US" sz="41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St. Louis Headquarters</a:t>
            </a:r>
          </a:p>
          <a:p>
            <a:pPr marL="57150" algn="l"/>
            <a:r>
              <a:rPr lang="en-US" sz="2600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150 Employees</a:t>
            </a:r>
            <a:r>
              <a:rPr lang="en-US" sz="4100" b="1" dirty="0">
                <a:solidFill>
                  <a:srgbClr val="B98822"/>
                </a:solidFill>
                <a:latin typeface="Arial" charset="0"/>
                <a:sym typeface="Arial" charset="0"/>
              </a:rPr>
              <a:t/>
            </a:r>
            <a:br>
              <a:rPr lang="en-US" sz="4100" b="1" dirty="0">
                <a:solidFill>
                  <a:srgbClr val="B98822"/>
                </a:solidFill>
                <a:latin typeface="Arial" charset="0"/>
                <a:sym typeface="Arial" charset="0"/>
              </a:rPr>
            </a:br>
            <a:endParaRPr lang="en-US" sz="4100" b="1" dirty="0">
              <a:solidFill>
                <a:srgbClr val="B98822"/>
              </a:solidFill>
              <a:latin typeface="Arial" charset="0"/>
              <a:sym typeface="Arial" charset="0"/>
            </a:endParaRPr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2844800" y="3873500"/>
            <a:ext cx="4809712" cy="482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Marketing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Information Technology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Internal Audit / Compliance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Corporate Finance 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Construction &amp; Development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Human Resources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Legal</a:t>
            </a:r>
          </a:p>
          <a:p>
            <a:pPr algn="l">
              <a:lnSpc>
                <a:spcPct val="140000"/>
              </a:lnSpc>
            </a:pPr>
            <a:r>
              <a:rPr lang="en-US" sz="2800" dirty="0">
                <a:solidFill>
                  <a:srgbClr val="A4372F"/>
                </a:solidFill>
                <a:latin typeface="Arial" charset="0"/>
                <a:cs typeface="Arial" charset="0"/>
                <a:sym typeface="Arial" charset="0"/>
              </a:rPr>
              <a:t>Operations</a:t>
            </a:r>
          </a:p>
        </p:txBody>
      </p:sp>
      <p:pic>
        <p:nvPicPr>
          <p:cNvPr id="26629" name="Picture 5"/>
          <p:cNvPicPr>
            <a:picLocks noChangeArrowheads="1"/>
          </p:cNvPicPr>
          <p:nvPr/>
        </p:nvPicPr>
        <p:blipFill>
          <a:blip r:embed="rId4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6631" name="Text Box 7"/>
          <p:cNvSpPr txBox="1">
            <a:spLocks/>
          </p:cNvSpPr>
          <p:nvPr/>
        </p:nvSpPr>
        <p:spPr bwMode="auto">
          <a:xfrm>
            <a:off x="3595688" y="1035050"/>
            <a:ext cx="184150" cy="7318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17763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Dale </a:t>
            </a:r>
            <a:r>
              <a:rPr lang="en-US" sz="5400" b="1" dirty="0" smtClean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Black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Chief </a:t>
            </a:r>
            <a:r>
              <a:rPr lang="en-US" sz="4000" b="1" i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Financial Officer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17764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76483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76484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76485" name="Text Box 5"/>
          <p:cNvSpPr txBox="1">
            <a:spLocks/>
          </p:cNvSpPr>
          <p:nvPr/>
        </p:nvSpPr>
        <p:spPr bwMode="auto">
          <a:xfrm>
            <a:off x="2235200" y="2660808"/>
            <a:ext cx="9753600" cy="498598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450850" algn="l">
              <a:spcBef>
                <a:spcPts val="18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8A7967"/>
                </a:solidFill>
              </a:rPr>
              <a:t>Established public Company with proven track record of accessing multiple financial markets</a:t>
            </a:r>
          </a:p>
          <a:p>
            <a:pPr marL="914400" indent="-450850" algn="l">
              <a:spcBef>
                <a:spcPts val="18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8A7967"/>
                </a:solidFill>
              </a:rPr>
              <a:t>Ability to use financing that is already in place</a:t>
            </a:r>
          </a:p>
          <a:p>
            <a:pPr marL="914400" indent="-450850" algn="l">
              <a:spcBef>
                <a:spcPts val="18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8A7967"/>
                </a:solidFill>
              </a:rPr>
              <a:t>Many long term relationships with commercial banks and holders of public securities</a:t>
            </a:r>
            <a:endParaRPr lang="en-US" sz="3600" dirty="0">
              <a:solidFill>
                <a:srgbClr val="8A7967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1219200"/>
            <a:ext cx="9509125" cy="16256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6000" b="1" dirty="0" smtClean="0">
                <a:solidFill>
                  <a:srgbClr val="B98822"/>
                </a:solidFill>
              </a:rPr>
              <a:t>Financial Overview</a:t>
            </a:r>
            <a:endParaRPr lang="en-US" sz="6000" b="1" dirty="0">
              <a:solidFill>
                <a:srgbClr val="B9882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1219200"/>
            <a:ext cx="9509125" cy="16256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6000" b="1" dirty="0" smtClean="0">
                <a:solidFill>
                  <a:srgbClr val="B98822"/>
                </a:solidFill>
              </a:rPr>
              <a:t>Debt </a:t>
            </a:r>
            <a:r>
              <a:rPr lang="en-US" sz="6000" b="1" dirty="0">
                <a:solidFill>
                  <a:srgbClr val="B98822"/>
                </a:solidFill>
              </a:rPr>
              <a:t>Holders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8600" y="2276475"/>
            <a:ext cx="9585324" cy="6435725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3400" dirty="0">
                <a:solidFill>
                  <a:srgbClr val="8A7967"/>
                </a:solidFill>
              </a:rPr>
              <a:t>Institutions that are currently invested in debt instruments of </a:t>
            </a:r>
            <a:r>
              <a:rPr lang="en-US" sz="3400" dirty="0" smtClean="0">
                <a:solidFill>
                  <a:srgbClr val="8A7967"/>
                </a:solidFill>
              </a:rPr>
              <a:t>Isle of Capri </a:t>
            </a:r>
            <a:r>
              <a:rPr lang="en-US" sz="3400" dirty="0">
                <a:solidFill>
                  <a:srgbClr val="8A7967"/>
                </a:solidFill>
              </a:rPr>
              <a:t>Casinos, Inc. include the following:</a:t>
            </a:r>
          </a:p>
          <a:p>
            <a:pPr lvl="1"/>
            <a:endParaRPr lang="en-US" sz="2900" dirty="0">
              <a:solidFill>
                <a:srgbClr val="B98822"/>
              </a:solidFill>
            </a:endParaRP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0" y="4419600"/>
            <a:ext cx="9747250" cy="196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914400"/>
            <a:ext cx="9585325" cy="16256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6000" b="1" dirty="0" smtClean="0">
                <a:solidFill>
                  <a:srgbClr val="B98822"/>
                </a:solidFill>
              </a:rPr>
              <a:t>Equity </a:t>
            </a:r>
            <a:r>
              <a:rPr lang="en-US" sz="6000" b="1" dirty="0">
                <a:solidFill>
                  <a:srgbClr val="B98822"/>
                </a:solidFill>
              </a:rPr>
              <a:t>Shareholders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8600" y="2362200"/>
            <a:ext cx="9645650" cy="6435725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3400" dirty="0">
                <a:solidFill>
                  <a:srgbClr val="8A7967"/>
                </a:solidFill>
              </a:rPr>
              <a:t>The following are examples of </a:t>
            </a:r>
            <a:r>
              <a:rPr lang="en-US" sz="3400" dirty="0" smtClean="0">
                <a:solidFill>
                  <a:srgbClr val="8A7967"/>
                </a:solidFill>
              </a:rPr>
              <a:t>Isle’s institutional shareholders: </a:t>
            </a:r>
            <a:endParaRPr lang="en-US" sz="3400" dirty="0">
              <a:solidFill>
                <a:srgbClr val="8A7967"/>
              </a:solidFill>
            </a:endParaRPr>
          </a:p>
          <a:p>
            <a:endParaRPr lang="en-US" sz="3400" dirty="0"/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2844800" y="9067800"/>
            <a:ext cx="118125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>
            <a:spAutoFit/>
          </a:bodyPr>
          <a:lstStyle/>
          <a:p>
            <a:pPr algn="l" defTabSz="1300163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  <a:latin typeface="Arial" charset="0"/>
              </a:rPr>
              <a:t>Source: Institutional investment managers’ Form 13F dated June 30, 2010 </a:t>
            </a:r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412" y="3733800"/>
            <a:ext cx="7621588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93539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93540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93541" name="Text Box 5"/>
          <p:cNvSpPr txBox="1">
            <a:spLocks/>
          </p:cNvSpPr>
          <p:nvPr/>
        </p:nvSpPr>
        <p:spPr bwMode="auto">
          <a:xfrm>
            <a:off x="2159000" y="2743200"/>
            <a:ext cx="9906000" cy="1754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450850" algn="l">
              <a:buFont typeface="Arial" pitchFamily="34" charset="0"/>
              <a:buChar char="•"/>
            </a:pPr>
            <a:r>
              <a:rPr lang="en-US" sz="3600" dirty="0">
                <a:solidFill>
                  <a:srgbClr val="8A7967"/>
                </a:solidFill>
              </a:rPr>
              <a:t>Our </a:t>
            </a:r>
            <a:r>
              <a:rPr lang="en-US" sz="3600" dirty="0" smtClean="0">
                <a:solidFill>
                  <a:srgbClr val="8A7967"/>
                </a:solidFill>
              </a:rPr>
              <a:t>existing credit </a:t>
            </a:r>
            <a:r>
              <a:rPr lang="en-US" sz="3600" dirty="0">
                <a:solidFill>
                  <a:srgbClr val="8A7967"/>
                </a:solidFill>
              </a:rPr>
              <a:t>facility, and </a:t>
            </a:r>
            <a:r>
              <a:rPr lang="en-US" sz="3600" dirty="0" smtClean="0">
                <a:solidFill>
                  <a:srgbClr val="8A7967"/>
                </a:solidFill>
              </a:rPr>
              <a:t>our operating </a:t>
            </a:r>
            <a:r>
              <a:rPr lang="en-US" sz="3600" dirty="0">
                <a:solidFill>
                  <a:srgbClr val="8A7967"/>
                </a:solidFill>
              </a:rPr>
              <a:t>cash flows are sufficient </a:t>
            </a:r>
            <a:r>
              <a:rPr lang="en-US" sz="3600" dirty="0" smtClean="0">
                <a:solidFill>
                  <a:srgbClr val="8A7967"/>
                </a:solidFill>
              </a:rPr>
              <a:t>to </a:t>
            </a:r>
            <a:r>
              <a:rPr lang="en-US" sz="3600" dirty="0">
                <a:solidFill>
                  <a:srgbClr val="8A7967"/>
                </a:solidFill>
              </a:rPr>
              <a:t>build this </a:t>
            </a:r>
            <a:r>
              <a:rPr lang="en-US" sz="3600" dirty="0" smtClean="0">
                <a:solidFill>
                  <a:srgbClr val="8A7967"/>
                </a:solidFill>
              </a:rPr>
              <a:t>project </a:t>
            </a:r>
            <a:endParaRPr lang="en-US" sz="3600" b="1" dirty="0">
              <a:solidFill>
                <a:srgbClr val="8A7967"/>
              </a:solidFill>
            </a:endParaRPr>
          </a:p>
        </p:txBody>
      </p:sp>
      <p:sp>
        <p:nvSpPr>
          <p:cNvPr id="193542" name="Text Box 6"/>
          <p:cNvSpPr txBox="1">
            <a:spLocks/>
          </p:cNvSpPr>
          <p:nvPr/>
        </p:nvSpPr>
        <p:spPr bwMode="auto">
          <a:xfrm>
            <a:off x="2159000" y="4876800"/>
            <a:ext cx="9963150" cy="1754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450850" algn="l">
              <a:buFont typeface="Arial" pitchFamily="34" charset="0"/>
              <a:buChar char="•"/>
            </a:pPr>
            <a:r>
              <a:rPr lang="en-US" sz="3600" dirty="0">
                <a:solidFill>
                  <a:srgbClr val="8A7967"/>
                </a:solidFill>
              </a:rPr>
              <a:t>In addition, </a:t>
            </a:r>
            <a:r>
              <a:rPr lang="en-US" sz="3600" dirty="0" smtClean="0">
                <a:solidFill>
                  <a:srgbClr val="8A7967"/>
                </a:solidFill>
              </a:rPr>
              <a:t>we have access to alternative debt sources should we choose to finance as a stand alone project</a:t>
            </a:r>
            <a:endParaRPr lang="en-US" sz="36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1371600"/>
            <a:ext cx="9585325" cy="16256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6000" b="1" dirty="0" smtClean="0">
                <a:solidFill>
                  <a:srgbClr val="B98822"/>
                </a:solidFill>
              </a:rPr>
              <a:t>Financing Options</a:t>
            </a:r>
            <a:endParaRPr lang="en-US" sz="6000" b="1" dirty="0">
              <a:solidFill>
                <a:srgbClr val="B9882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/>
          </p:cNvSpPr>
          <p:nvPr/>
        </p:nvSpPr>
        <p:spPr bwMode="auto">
          <a:xfrm>
            <a:off x="1816100" y="4876800"/>
            <a:ext cx="9372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5400" b="1" dirty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Harry </a:t>
            </a:r>
            <a:r>
              <a:rPr lang="en-US" sz="5400" b="1" dirty="0" err="1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Rediger</a:t>
            </a:r>
            <a:endParaRPr lang="en-US" sz="5400" b="1" dirty="0" smtClean="0">
              <a:solidFill>
                <a:srgbClr val="005A9E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spcBef>
                <a:spcPts val="600"/>
              </a:spcBef>
            </a:pPr>
            <a:r>
              <a:rPr lang="en-US" sz="4000" b="1" i="1" dirty="0" smtClean="0">
                <a:solidFill>
                  <a:srgbClr val="6A4D14"/>
                </a:solidFill>
                <a:latin typeface="Arial" charset="0"/>
                <a:cs typeface="Arial" charset="0"/>
                <a:sym typeface="Arial" charset="0"/>
              </a:rPr>
              <a:t>Mayor </a:t>
            </a:r>
            <a:r>
              <a:rPr lang="en-US" sz="4000" b="1" i="1" dirty="0">
                <a:solidFill>
                  <a:srgbClr val="6A4D14"/>
                </a:solidFill>
                <a:latin typeface="Arial" charset="0"/>
                <a:cs typeface="Arial" charset="0"/>
                <a:sym typeface="Arial" charset="0"/>
              </a:rPr>
              <a:t>of Cape Girardeau 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1219200"/>
            <a:ext cx="13004800" cy="2286000"/>
          </a:xfrm>
          <a:prstGeom prst="rect">
            <a:avLst/>
          </a:prstGeom>
          <a:solidFill>
            <a:srgbClr val="005A9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pic>
        <p:nvPicPr>
          <p:cNvPr id="5" name="Picture 4" descr="citylogo.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00" y="838200"/>
            <a:ext cx="3429000" cy="32846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0" y="4343400"/>
            <a:ext cx="113792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Cape Girardeau Chamber of Commerce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Cape Girardeau Area MAGNET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Old Town Cape, Inc.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IAFF 1084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Cape Girardeau Convention and Tourism Bureau</a:t>
            </a:r>
          </a:p>
          <a:p>
            <a:pPr marL="914400" indent="-449263"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5A9E"/>
                </a:solidFill>
                <a:latin typeface="Arial" charset="0"/>
                <a:cs typeface="Arial" charset="0"/>
                <a:sym typeface="Arial" charset="0"/>
              </a:rPr>
              <a:t>Drury Southwest, Inc.</a:t>
            </a: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1397000" y="3581400"/>
            <a:ext cx="96012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rgbClr val="6A4D14"/>
                </a:solidFill>
                <a:latin typeface="Arial" charset="0"/>
                <a:cs typeface="Arial" charset="0"/>
                <a:sym typeface="Arial" charset="0"/>
              </a:rPr>
              <a:t>Endorsements</a:t>
            </a:r>
            <a:endParaRPr lang="en-US" b="1" dirty="0">
              <a:solidFill>
                <a:srgbClr val="6A4D14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381000"/>
            <a:ext cx="13004800" cy="2286000"/>
          </a:xfrm>
          <a:prstGeom prst="rect">
            <a:avLst/>
          </a:prstGeom>
          <a:solidFill>
            <a:srgbClr val="005A9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pic>
        <p:nvPicPr>
          <p:cNvPr id="4" name="Picture 3" descr="citylogo.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0"/>
            <a:ext cx="3429000" cy="32846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27</a:t>
            </a:r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3200" y="-292100"/>
            <a:ext cx="13385800" cy="109855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47107" name="Rectangle 3"/>
          <p:cNvSpPr>
            <a:spLocks/>
          </p:cNvSpPr>
          <p:nvPr/>
        </p:nvSpPr>
        <p:spPr bwMode="auto">
          <a:xfrm>
            <a:off x="1397000" y="1574800"/>
            <a:ext cx="2070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8" bIns="0"/>
          <a:lstStyle/>
          <a:p>
            <a:pPr marL="57150" algn="l"/>
            <a:r>
              <a:rPr lang="en-US" sz="60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Jobs.</a:t>
            </a: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3149600" y="1574800"/>
            <a:ext cx="4737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8" bIns="0"/>
          <a:lstStyle/>
          <a:p>
            <a:pPr marL="57150" algn="l"/>
            <a:r>
              <a:rPr lang="en-US" sz="60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Investment.</a:t>
            </a:r>
          </a:p>
        </p:txBody>
      </p:sp>
      <p:sp>
        <p:nvSpPr>
          <p:cNvPr id="47109" name="Rectangle 5"/>
          <p:cNvSpPr>
            <a:spLocks/>
          </p:cNvSpPr>
          <p:nvPr/>
        </p:nvSpPr>
        <p:spPr bwMode="auto">
          <a:xfrm>
            <a:off x="6883400" y="1574800"/>
            <a:ext cx="4737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8" bIns="0"/>
          <a:lstStyle/>
          <a:p>
            <a:pPr marL="57150" algn="l"/>
            <a:r>
              <a:rPr lang="en-US" sz="60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Revitalization.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901700" y="558800"/>
            <a:ext cx="10960100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8" bIns="0"/>
          <a:lstStyle/>
          <a:p>
            <a:pPr marL="400050"/>
            <a:r>
              <a:rPr lang="en-US" sz="62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A Comprehensive Vision</a:t>
            </a:r>
            <a:endParaRPr lang="en-US" sz="5700">
              <a:solidFill>
                <a:srgbClr val="FFFFFF"/>
              </a:solidFill>
              <a:latin typeface="Times" pitchFamily="18" charset="0"/>
              <a:sym typeface="Times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rot="10800000" flipH="1">
            <a:off x="1397000" y="1622425"/>
            <a:ext cx="10296525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48</a:t>
            </a:r>
          </a:p>
        </p:txBody>
      </p:sp>
      <p:pic>
        <p:nvPicPr>
          <p:cNvPr id="870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87043" name="Rectangle 3"/>
          <p:cNvSpPr>
            <a:spLocks/>
          </p:cNvSpPr>
          <p:nvPr/>
        </p:nvSpPr>
        <p:spPr bwMode="auto">
          <a:xfrm>
            <a:off x="2692400" y="2717800"/>
            <a:ext cx="92964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5 Reasons Isle is Uniquely Qualified</a:t>
            </a:r>
          </a:p>
        </p:txBody>
      </p:sp>
      <p:sp>
        <p:nvSpPr>
          <p:cNvPr id="87044" name="Rectangle 4"/>
          <p:cNvSpPr>
            <a:spLocks/>
          </p:cNvSpPr>
          <p:nvPr/>
        </p:nvSpPr>
        <p:spPr bwMode="auto">
          <a:xfrm>
            <a:off x="2768600" y="4114800"/>
            <a:ext cx="9906000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8256" bIns="0"/>
          <a:lstStyle/>
          <a:p>
            <a:pPr algn="l">
              <a:spcBef>
                <a:spcPts val="2100"/>
              </a:spcBef>
            </a:pPr>
            <a:r>
              <a:rPr lang="en-US" sz="28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1.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 Billion </a:t>
            </a:r>
            <a:r>
              <a:rPr lang="en-US" sz="2800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dollar revenue company with 15 properties</a:t>
            </a:r>
            <a:endParaRPr lang="en-US" sz="2800" dirty="0">
              <a:solidFill>
                <a:srgbClr val="8A7967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spcBef>
                <a:spcPts val="2100"/>
              </a:spcBef>
            </a:pPr>
            <a:r>
              <a:rPr lang="en-US" sz="28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2.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 Already licensed in Missouri with 3 properties</a:t>
            </a:r>
          </a:p>
          <a:p>
            <a:pPr algn="l">
              <a:spcBef>
                <a:spcPts val="2100"/>
              </a:spcBef>
            </a:pPr>
            <a:r>
              <a:rPr lang="en-US" sz="28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3. 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Significant </a:t>
            </a:r>
            <a:r>
              <a:rPr lang="en-US" sz="2800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development 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e</a:t>
            </a:r>
            <a:r>
              <a:rPr lang="en-US" sz="2800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xperience</a:t>
            </a:r>
            <a:endParaRPr lang="en-US" sz="2800" dirty="0">
              <a:solidFill>
                <a:srgbClr val="8A7967"/>
              </a:solidFill>
              <a:latin typeface="Arial" charset="0"/>
              <a:cs typeface="Arial" charset="0"/>
              <a:sym typeface="Arial" charset="0"/>
            </a:endParaRPr>
          </a:p>
          <a:p>
            <a:pPr marL="914400" indent="-914400" algn="l">
              <a:spcBef>
                <a:spcPts val="2100"/>
              </a:spcBef>
            </a:pPr>
            <a:r>
              <a:rPr lang="en-US" sz="28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4.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 Best location to </a:t>
            </a:r>
            <a:r>
              <a:rPr lang="en-US" sz="2800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generate new Missouri tax revenue</a:t>
            </a:r>
            <a:endParaRPr lang="en-US" sz="2800" dirty="0">
              <a:solidFill>
                <a:srgbClr val="8A7967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spcBef>
                <a:spcPts val="2100"/>
              </a:spcBef>
            </a:pPr>
            <a:r>
              <a:rPr lang="en-US" sz="2800" b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5.</a:t>
            </a:r>
            <a:r>
              <a:rPr lang="en-US" sz="2800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800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Existing financial capability to build the project</a:t>
            </a:r>
            <a:endParaRPr lang="en-US" sz="2800" dirty="0">
              <a:solidFill>
                <a:srgbClr val="8A7967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87045" name="Picture 5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10490200" y="8890000"/>
            <a:ext cx="382588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Times" pitchFamily="18" charset="0"/>
                <a:sym typeface="Times" pitchFamily="18" charset="0"/>
              </a:rPr>
              <a:t>34</a:t>
            </a:r>
          </a:p>
        </p:txBody>
      </p:sp>
      <p:sp>
        <p:nvSpPr>
          <p:cNvPr id="58372" name="Rectangle 4"/>
          <p:cNvSpPr>
            <a:spLocks/>
          </p:cNvSpPr>
          <p:nvPr/>
        </p:nvSpPr>
        <p:spPr bwMode="auto">
          <a:xfrm>
            <a:off x="4160838" y="9372600"/>
            <a:ext cx="4732337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100">
                <a:solidFill>
                  <a:schemeClr val="tx1"/>
                </a:solidFill>
              </a:rPr>
              <a:t>This conceptual plan is for informational purposes only and is subject to revision.</a:t>
            </a:r>
          </a:p>
        </p:txBody>
      </p:sp>
      <p:sp>
        <p:nvSpPr>
          <p:cNvPr id="58374" name="Text Box 6"/>
          <p:cNvSpPr txBox="1">
            <a:spLocks/>
          </p:cNvSpPr>
          <p:nvPr/>
        </p:nvSpPr>
        <p:spPr bwMode="auto">
          <a:xfrm>
            <a:off x="3302000" y="7772400"/>
            <a:ext cx="629775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A7967"/>
                </a:solidFill>
              </a:rPr>
              <a:t>Questions and Answers</a:t>
            </a:r>
          </a:p>
        </p:txBody>
      </p:sp>
      <p:pic>
        <p:nvPicPr>
          <p:cNvPr id="6" name="Picture 5" descr="100048 Exterior Cam03_Low 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73181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15715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Virginia McDowell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President and </a:t>
            </a:r>
          </a:p>
          <a:p>
            <a:pPr algn="l">
              <a:spcBef>
                <a:spcPts val="600"/>
              </a:spcBef>
            </a:pPr>
            <a:r>
              <a:rPr lang="en-US" sz="4000" b="1" i="1" dirty="0" smtClean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Chief </a:t>
            </a:r>
            <a:r>
              <a:rPr lang="en-US" sz="4000" b="1" i="1" dirty="0">
                <a:solidFill>
                  <a:srgbClr val="8A7967"/>
                </a:solidFill>
                <a:latin typeface="Arial" charset="0"/>
                <a:cs typeface="Arial" charset="0"/>
                <a:sym typeface="Arial" charset="0"/>
              </a:rPr>
              <a:t>Operating Officer</a:t>
            </a: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115716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 idx="4294967295"/>
          </p:nvPr>
        </p:nvSpPr>
        <p:spPr>
          <a:xfrm>
            <a:off x="1300163" y="381000"/>
            <a:ext cx="11704637" cy="1625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36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Gravity Model Methodology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idx="4294967295"/>
          </p:nvPr>
        </p:nvSpPr>
        <p:spPr>
          <a:xfrm>
            <a:off x="1320801" y="2209800"/>
            <a:ext cx="10820400" cy="5851525"/>
          </a:xfrm>
        </p:spPr>
        <p:txBody>
          <a:bodyPr/>
          <a:lstStyle/>
          <a:p>
            <a:pPr marL="915988" indent="-450850"/>
            <a:r>
              <a:rPr lang="en-US" sz="3600" dirty="0"/>
              <a:t>Based on Newton’s Universal Law of Gravitation</a:t>
            </a:r>
          </a:p>
          <a:p>
            <a:pPr marL="365125" indent="-255588">
              <a:buFont typeface="Wingdings" pitchFamily="2" charset="2"/>
              <a:buNone/>
            </a:pPr>
            <a:endParaRPr lang="en-US" sz="3600" dirty="0"/>
          </a:p>
          <a:p>
            <a:pPr marL="365125" indent="-255588">
              <a:buFont typeface="Wingdings" pitchFamily="2" charset="2"/>
              <a:buNone/>
            </a:pPr>
            <a:r>
              <a:rPr lang="en-US" sz="2800" dirty="0"/>
              <a:t>Distance= </a:t>
            </a:r>
            <a:r>
              <a:rPr lang="en-US" sz="2800" dirty="0" smtClean="0"/>
              <a:t>√ </a:t>
            </a:r>
            <a:r>
              <a:rPr lang="en-US" sz="2800" dirty="0"/>
              <a:t>((C lat – B lat)² + (C </a:t>
            </a:r>
            <a:r>
              <a:rPr lang="en-US" sz="2800" dirty="0" err="1"/>
              <a:t>lon</a:t>
            </a:r>
            <a:r>
              <a:rPr lang="en-US" sz="2800" dirty="0"/>
              <a:t> – B </a:t>
            </a:r>
            <a:r>
              <a:rPr lang="en-US" sz="2800" dirty="0" err="1"/>
              <a:t>lon</a:t>
            </a:r>
            <a:r>
              <a:rPr lang="en-US" sz="2800" dirty="0"/>
              <a:t>) ²)</a:t>
            </a:r>
          </a:p>
          <a:p>
            <a:pPr marL="365125" indent="-255588">
              <a:buFont typeface="Wingdings" pitchFamily="2" charset="2"/>
              <a:buNone/>
            </a:pPr>
            <a:endParaRPr lang="en-US" sz="3600" dirty="0"/>
          </a:p>
          <a:p>
            <a:pPr marL="365125" indent="-255588">
              <a:buFont typeface="Wingdings" pitchFamily="2" charset="2"/>
              <a:buNone/>
            </a:pPr>
            <a:r>
              <a:rPr lang="en-US" sz="3800" dirty="0" smtClean="0"/>
              <a:t>The model calculates the likely visitation based on census and other factors after the model is calibrated to comparable facilities ?????</a:t>
            </a:r>
            <a:endParaRPr lang="en-US" sz="3800" dirty="0"/>
          </a:p>
        </p:txBody>
      </p:sp>
      <p:pic>
        <p:nvPicPr>
          <p:cNvPr id="135172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9638" y="228600"/>
            <a:ext cx="1660525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Content Placeholder 1"/>
          <p:cNvSpPr>
            <a:spLocks noGrp="1"/>
          </p:cNvSpPr>
          <p:nvPr>
            <p:ph idx="4294967295"/>
          </p:nvPr>
        </p:nvSpPr>
        <p:spPr>
          <a:xfrm>
            <a:off x="1625600" y="1951037"/>
            <a:ext cx="10402887" cy="5851525"/>
          </a:xfrm>
        </p:spPr>
        <p:txBody>
          <a:bodyPr/>
          <a:lstStyle/>
          <a:p>
            <a:pPr marL="914400" indent="-449263"/>
            <a:r>
              <a:rPr lang="en-US" sz="3200" dirty="0"/>
              <a:t>Advantages of Gravity Model:</a:t>
            </a:r>
          </a:p>
          <a:p>
            <a:pPr marL="1482725" lvl="2" indent="-449263"/>
            <a:r>
              <a:rPr lang="en-US" sz="2700" dirty="0"/>
              <a:t>Market split into block groups or zip codes</a:t>
            </a:r>
          </a:p>
          <a:p>
            <a:pPr marL="1482725" lvl="2" indent="-449263"/>
            <a:r>
              <a:rPr lang="en-US" sz="2700" dirty="0"/>
              <a:t>Adjusts for population density and variations in income</a:t>
            </a:r>
          </a:p>
          <a:p>
            <a:pPr marL="1482725" lvl="2" indent="-449263"/>
            <a:r>
              <a:rPr lang="en-US" sz="2700" dirty="0"/>
              <a:t>Instead of less than 10 markets, usually have over 1,000</a:t>
            </a:r>
          </a:p>
          <a:p>
            <a:pPr marL="914400" indent="-449263"/>
            <a:r>
              <a:rPr lang="en-US" sz="3200" dirty="0"/>
              <a:t>Main Inputs Include:</a:t>
            </a:r>
          </a:p>
          <a:p>
            <a:pPr marL="1482725" lvl="2" indent="-449263"/>
            <a:r>
              <a:rPr lang="en-US" sz="2700" dirty="0"/>
              <a:t>Propensity to gamble</a:t>
            </a:r>
          </a:p>
          <a:p>
            <a:pPr marL="1482725" lvl="2" indent="-449263"/>
            <a:r>
              <a:rPr lang="en-US" sz="2700" dirty="0"/>
              <a:t>% AAHI to Gaming</a:t>
            </a:r>
          </a:p>
          <a:p>
            <a:pPr marL="1482725" lvl="2" indent="-449263"/>
            <a:r>
              <a:rPr lang="en-US" sz="2700" dirty="0"/>
              <a:t>% Revenue to casino in market</a:t>
            </a:r>
          </a:p>
          <a:p>
            <a:pPr marL="1482725" lvl="2" indent="-449263"/>
            <a:r>
              <a:rPr lang="en-US" sz="2700" dirty="0"/>
              <a:t>Individual casino and market attraction factors</a:t>
            </a:r>
          </a:p>
          <a:p>
            <a:pPr marL="620713" lvl="1" indent="-228600"/>
            <a:endParaRPr lang="en-US" sz="3200" dirty="0"/>
          </a:p>
          <a:p>
            <a:pPr marL="365125" indent="-255588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39800" y="381000"/>
            <a:ext cx="10764838" cy="1625600"/>
          </a:xfrm>
          <a:noFill/>
          <a:ln/>
        </p:spPr>
        <p:txBody>
          <a:bodyPr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914400" eaLnBrk="0" hangingPunct="0">
              <a:defRPr/>
            </a:pPr>
            <a:r>
              <a:rPr lang="en-US" sz="41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Gravity Model Methodology (Cont.)</a:t>
            </a:r>
          </a:p>
        </p:txBody>
      </p:sp>
      <p:pic>
        <p:nvPicPr>
          <p:cNvPr id="136196" name="Picture 4" descr="GMA-HighRes'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7263" y="7772400"/>
            <a:ext cx="1662112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9800" cy="97536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01731" name="Rectangle 3"/>
          <p:cNvSpPr>
            <a:spLocks/>
          </p:cNvSpPr>
          <p:nvPr/>
        </p:nvSpPr>
        <p:spPr bwMode="auto">
          <a:xfrm>
            <a:off x="3073400" y="3810000"/>
            <a:ext cx="9067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120000"/>
              </a:lnSpc>
              <a:spcBef>
                <a:spcPts val="4000"/>
              </a:spcBef>
            </a:pPr>
            <a:r>
              <a:rPr lang="en-US" sz="5400" b="1" dirty="0">
                <a:solidFill>
                  <a:srgbClr val="B98822"/>
                </a:solidFill>
                <a:latin typeface="Arial" charset="0"/>
                <a:cs typeface="Arial" charset="0"/>
                <a:sym typeface="Arial" charset="0"/>
              </a:rPr>
              <a:t>Missouri pro-forma economic concentration</a:t>
            </a:r>
            <a:endParaRPr lang="en-US" sz="4000" b="1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4000" b="1" dirty="0">
              <a:solidFill>
                <a:srgbClr val="B98822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20000"/>
              </a:lnSpc>
              <a:spcBef>
                <a:spcPts val="4000"/>
              </a:spcBef>
            </a:pPr>
            <a:endParaRPr lang="en-US" sz="3200" dirty="0">
              <a:solidFill>
                <a:srgbClr val="343434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01732" name="Picture 4"/>
          <p:cNvPicPr>
            <a:picLocks noChangeArrowheads="1"/>
          </p:cNvPicPr>
          <p:nvPr/>
        </p:nvPicPr>
        <p:blipFill>
          <a:blip r:embed="rId3" cstate="print"/>
          <a:srcRect r="58560"/>
          <a:stretch>
            <a:fillRect/>
          </a:stretch>
        </p:blipFill>
        <p:spPr bwMode="auto">
          <a:xfrm>
            <a:off x="11017250" y="287338"/>
            <a:ext cx="1784350" cy="14319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B98822"/>
                </a:solidFill>
              </a:rPr>
              <a:t>Estimated Annual Missouri AGR</a:t>
            </a:r>
            <a:r>
              <a:rPr lang="en-US" sz="6000" b="1" dirty="0" smtClean="0">
                <a:solidFill>
                  <a:srgbClr val="B98822"/>
                </a:solidFill>
              </a:rPr>
              <a:t/>
            </a:r>
            <a:br>
              <a:rPr lang="en-US" sz="6000" b="1" dirty="0" smtClean="0">
                <a:solidFill>
                  <a:srgbClr val="B98822"/>
                </a:solidFill>
              </a:rPr>
            </a:br>
            <a:r>
              <a:rPr lang="en-US" sz="2800" b="1" dirty="0" smtClean="0">
                <a:solidFill>
                  <a:srgbClr val="B98822"/>
                </a:solidFill>
              </a:rPr>
              <a:t>(including Isle – Cape Girardeau)</a:t>
            </a:r>
            <a:endParaRPr lang="en-US" sz="2800" b="1" dirty="0">
              <a:solidFill>
                <a:srgbClr val="B9882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50875" y="2276475"/>
          <a:ext cx="11703050" cy="643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81264" y="1933611"/>
            <a:ext cx="1042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98822"/>
                </a:solidFill>
              </a:rPr>
              <a:t>Millions</a:t>
            </a:r>
            <a:endParaRPr lang="en-US" sz="2000" dirty="0">
              <a:solidFill>
                <a:srgbClr val="B9882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4600" y="3429000"/>
            <a:ext cx="784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Isle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50200" y="3581400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Ameristar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6800" y="5029200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Pinnacle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5400" y="5257800"/>
            <a:ext cx="1630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Harrah’s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8600" y="3962400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Other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048 Cam04_1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90700"/>
            <a:ext cx="13004800" cy="7315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Eclipse">
  <a:themeElements>
    <a:clrScheme name="Custom 4">
      <a:dk1>
        <a:srgbClr val="000000"/>
      </a:dk1>
      <a:lt1>
        <a:srgbClr val="FFFFFF"/>
      </a:lt1>
      <a:dk2>
        <a:srgbClr val="0070C0"/>
      </a:dk2>
      <a:lt2>
        <a:srgbClr val="5F5F5F"/>
      </a:lt2>
      <a:accent1>
        <a:srgbClr val="00B0F0"/>
      </a:accent1>
      <a:accent2>
        <a:srgbClr val="99CCCC"/>
      </a:accent2>
      <a:accent3>
        <a:srgbClr val="FFFFFF"/>
      </a:accent3>
      <a:accent4>
        <a:srgbClr val="000000"/>
      </a:accent4>
      <a:accent5>
        <a:srgbClr val="0070C0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1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D59F0F"/>
      </a:accent1>
      <a:accent2>
        <a:srgbClr val="6F1200"/>
      </a:accent2>
      <a:accent3>
        <a:srgbClr val="B95915"/>
      </a:accent3>
      <a:accent4>
        <a:srgbClr val="CBB677"/>
      </a:accent4>
      <a:accent5>
        <a:srgbClr val="E3DEB6"/>
      </a:accent5>
      <a:accent6>
        <a:srgbClr val="566423"/>
      </a:accent6>
      <a:hlink>
        <a:srgbClr val="D8D0C7"/>
      </a:hlink>
      <a:folHlink>
        <a:srgbClr val="680000"/>
      </a:folHlink>
    </a:clrScheme>
    <a:fontScheme name="1_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Pages>0</Pages>
  <Words>1538</Words>
  <Characters>0</Characters>
  <Application>Microsoft Office PowerPoint</Application>
  <PresentationFormat>Custom</PresentationFormat>
  <Lines>0</Lines>
  <Paragraphs>323</Paragraphs>
  <Slides>94</Slides>
  <Notes>31</Notes>
  <HiddenSlides>5</HiddenSlides>
  <MMClips>1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13" baseType="lpstr">
      <vt:lpstr>Blank</vt:lpstr>
      <vt:lpstr>1_Blank</vt:lpstr>
      <vt:lpstr>Blank</vt:lpstr>
      <vt:lpstr>Photo - Vertical</vt:lpstr>
      <vt:lpstr>Photo - Vertical Reflection</vt:lpstr>
      <vt:lpstr>Title - Top</vt:lpstr>
      <vt:lpstr>Title &amp; Subtitle</vt:lpstr>
      <vt:lpstr>Title &amp; Bullets - Left</vt:lpstr>
      <vt:lpstr>Title &amp; Bullets - 2 Column</vt:lpstr>
      <vt:lpstr>Title &amp; Bullets - Right</vt:lpstr>
      <vt:lpstr>Title, Bullets &amp; Photo</vt:lpstr>
      <vt:lpstr>Title &amp; Bullets</vt:lpstr>
      <vt:lpstr>Bullets</vt:lpstr>
      <vt:lpstr>Title - Center</vt:lpstr>
      <vt:lpstr>Photo - Horizontal Reflection</vt:lpstr>
      <vt:lpstr>Photo - Horizontal</vt:lpstr>
      <vt:lpstr>2_Blank</vt:lpstr>
      <vt:lpstr>Eclipse</vt:lpstr>
      <vt:lpstr>Acrobat Document</vt:lpstr>
      <vt:lpstr>Slide 1</vt:lpstr>
      <vt:lpstr>Slide 2</vt:lpstr>
      <vt:lpstr>Facts about  Isle of Capri</vt:lpstr>
      <vt:lpstr>Slide 4</vt:lpstr>
      <vt:lpstr>Slide 5</vt:lpstr>
      <vt:lpstr> Executive team with more than 15 years experience in Missouri   (Argosy &amp; Isle)  Relocated Isle’s corporate office to Missouri five years ago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Focus on Responsible Gaming</vt:lpstr>
      <vt:lpstr>Slide 20</vt:lpstr>
      <vt:lpstr>About GMA</vt:lpstr>
      <vt:lpstr>Recent Clients</vt:lpstr>
      <vt:lpstr>Slide 23</vt:lpstr>
      <vt:lpstr>Methodology</vt:lpstr>
      <vt:lpstr>Gravity Model Methodology (Cont.)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Results of Analysis:  Casino Celebration - Chain of Rocks</vt:lpstr>
      <vt:lpstr>Slide 34</vt:lpstr>
      <vt:lpstr>Results of Analysis: North County</vt:lpstr>
      <vt:lpstr>Slide 36</vt:lpstr>
      <vt:lpstr>Results of Analysis:  Paragon Casino – Sugar Creek</vt:lpstr>
      <vt:lpstr>Slide 38</vt:lpstr>
      <vt:lpstr>Results of Analysis: Cape Girardeau</vt:lpstr>
      <vt:lpstr>Slide 40</vt:lpstr>
      <vt:lpstr>Summary of Tax Impact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Summary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Financial Overview</vt:lpstr>
      <vt:lpstr>Debt Holders</vt:lpstr>
      <vt:lpstr>Equity Shareholders</vt:lpstr>
      <vt:lpstr>Financing Options</vt:lpstr>
      <vt:lpstr>Slide 85</vt:lpstr>
      <vt:lpstr>Slide 86</vt:lpstr>
      <vt:lpstr>Slide 87</vt:lpstr>
      <vt:lpstr>Slide 88</vt:lpstr>
      <vt:lpstr>Slide 89</vt:lpstr>
      <vt:lpstr>Gravity Model Methodology</vt:lpstr>
      <vt:lpstr>Gravity Model Methodology (Cont.)</vt:lpstr>
      <vt:lpstr>Slide 92</vt:lpstr>
      <vt:lpstr>Estimated Annual Missouri AGR (including Isle – Cape Girardeau)</vt:lpstr>
      <vt:lpstr>Slide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Meister</dc:creator>
  <cp:lastModifiedBy>Richard L Meister</cp:lastModifiedBy>
  <cp:revision>105</cp:revision>
  <dcterms:modified xsi:type="dcterms:W3CDTF">2010-10-20T12:44:27Z</dcterms:modified>
</cp:coreProperties>
</file>